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B2FCDB-A48E-4966-B1FD-C27BFC602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FFF57B-0D76-4084-83E6-F9E14614A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B6D9CD-9A4C-4A20-9909-0D68894F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0F888-6259-4134-A16E-6041BAB2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FC4563-1254-4847-A508-D6D241FA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86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05352-C87E-46D9-985A-B0C5B5A8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C48F45-272E-4743-8A65-2B149867F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A9EC2E-E6BF-490A-ABEC-D5F02330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098AA3-BB66-4FAE-8520-47C4818E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3955BD-9B0A-4ACB-AD1B-759BBBBA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1CE726-C7DF-4A27-A777-14CB5BF35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272BFF-BAB5-483C-BF1E-D82D4BCD3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7D8E8-4801-4931-A8F6-77AC30A6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C30332-8D6F-4D45-8B30-BB877EAD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158C17-2C7A-4F30-8B2C-B803F0E5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89FA5-A19F-4E26-A843-A80D1699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C573AA-0AD4-4AA0-AAB5-E318CB4D0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47193C-586C-471E-AE43-2A9FE06A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980BB-FE64-4CFB-B32F-B2306B98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DBCEA2-BF32-40AF-93F2-3C5340BD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0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8B6BC-96A1-47A3-82C3-D87B8DD3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1832A8-D1D2-4631-B492-EB297E2AB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1CC5B-EB16-4291-9C1F-A94B2E66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28BC2F-8CE3-4248-882A-71A7CC4B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2150E4-30EB-4EE9-BC71-1DABC6E6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33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72A2AC-5232-4FD2-84A0-AD4ABD9F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99335D-2B94-4DA6-9988-75D113232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3F21DA-6D98-4A8F-8D39-5A1A39E1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1F38-4B71-41A1-A9E2-A2D65480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FF45B2-0E7B-4432-B997-F33F203D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24AF39-E71A-4BD3-ABAD-6FDBFAB0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06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E7F86-0D46-4314-94A4-16528CA0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88C13-2618-4005-B2EF-515E9334D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E78A76-5094-414C-95F8-80D5D9D71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1D0864-852D-4EFE-BC1A-45F426F38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2F9C14-4A53-46C2-B745-029B0E1F4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FF3276-9F08-4FC8-A7D5-64AD0460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5B4827-8355-44DE-83EA-3DF728DD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E89E55-9F5B-415A-949C-DE729310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6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087D7-FD7D-49F9-962E-BDB8A470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DA13C7-2627-481A-8855-608C9BB4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7830D4-70ED-400A-921A-3F80D633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0E5471-2702-4B73-BC05-FA1AEA01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2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3C6D8B-F54D-4A16-97A7-94051121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718381-6E13-4B63-B074-8D069E95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9316D-93AF-42FC-A7AE-B1A26D80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4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4BB1C9-E9C4-4AD4-8C6E-F6E6CD91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2F7DD-BAC3-4C6F-A63C-2371BD60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486E1A-04EE-40C7-B729-09200760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D879D7-829F-4C06-9332-F646AA72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61369B-4682-4F6E-ADA6-4F77637E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FEB3B1-EDB0-43AF-A91E-489AA539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02F31-33A4-41F7-811B-2CACCF8F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EF17E34-70D4-43B3-A13D-8FDA933BA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2EADA3-0000-42FB-A62A-7717F1F76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30695-0E79-4010-A1EB-DF055032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0C5C30-F4FF-47C0-8324-8F5E6781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A5FEC8-96C9-477A-A289-16964F66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0F1AE9-C472-4D68-814A-BCA5A51A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70ABA5-E98F-4DC8-A9DF-462ACCDE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197FB-F365-4A08-8953-DF3DEABDC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E054-1224-4827-99D0-008BF96C3B36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3A883C-C609-498C-9915-F1B73B2F0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4CFACB-D8A2-4D34-8C8D-B2A7EA1D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E806-F510-49E0-8CC0-272BFCF396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96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EABCEDA-B1B7-4EDF-9C64-56CE9F319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37"/>
            <a:ext cx="12192000" cy="623672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007E554-269E-49AE-B946-EF21BDD9C942}"/>
              </a:ext>
            </a:extLst>
          </p:cNvPr>
          <p:cNvSpPr txBox="1"/>
          <p:nvPr/>
        </p:nvSpPr>
        <p:spPr>
          <a:xfrm>
            <a:off x="296333" y="474345"/>
            <a:ext cx="9550401" cy="53553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在</a:t>
            </a:r>
            <a:r>
              <a:rPr lang="en-US" altLang="zh-CN" dirty="0">
                <a:solidFill>
                  <a:srgbClr val="FF0000"/>
                </a:solidFill>
              </a:rPr>
              <a:t>RECIST1.1</a:t>
            </a:r>
            <a:r>
              <a:rPr lang="zh-CN" altLang="en-US" dirty="0">
                <a:solidFill>
                  <a:srgbClr val="FF0000"/>
                </a:solidFill>
              </a:rPr>
              <a:t>阅片确定为</a:t>
            </a:r>
            <a:r>
              <a:rPr lang="en-US" altLang="zh-CN" dirty="0">
                <a:solidFill>
                  <a:srgbClr val="FF0000"/>
                </a:solidFill>
              </a:rPr>
              <a:t>PD</a:t>
            </a:r>
            <a:r>
              <a:rPr lang="zh-CN" altLang="en-US" dirty="0">
                <a:solidFill>
                  <a:srgbClr val="FF0000"/>
                </a:solidFill>
              </a:rPr>
              <a:t>后，在二次确认阅片进行</a:t>
            </a:r>
            <a:r>
              <a:rPr lang="en-US" altLang="zh-CN" dirty="0" err="1">
                <a:solidFill>
                  <a:srgbClr val="FF0000"/>
                </a:solidFill>
              </a:rPr>
              <a:t>iRECSIT</a:t>
            </a:r>
            <a:r>
              <a:rPr lang="zh-CN" altLang="en-US" dirty="0">
                <a:solidFill>
                  <a:srgbClr val="FF0000"/>
                </a:solidFill>
              </a:rPr>
              <a:t>的评估时，数据的处理规则为：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）影像质量原样复制，不可更改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）靶病灶全部数据复制，不可更改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）非靶病灶全部数据复制，不可更改。支持如果状态为：显著增大需要自动改为：显著增大（</a:t>
            </a:r>
            <a:r>
              <a:rPr lang="en-US" altLang="zh-CN" dirty="0" err="1">
                <a:solidFill>
                  <a:srgbClr val="FF0000"/>
                </a:solidFill>
              </a:rPr>
              <a:t>iUPD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）所有病灶的新增、分裂功能都禁用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）新病灶数据全部数据复制，需要将所有新病灶分到新靶病灶、新非靶病灶、其它既往新病灶。规则为：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A)</a:t>
            </a:r>
            <a:r>
              <a:rPr lang="zh-CN" altLang="en-US" dirty="0">
                <a:solidFill>
                  <a:srgbClr val="FF0000"/>
                </a:solidFill>
              </a:rPr>
              <a:t>状态为明确的新病灶的可以转换为：新靶病灶、新非靶病灶；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B)</a:t>
            </a:r>
            <a:r>
              <a:rPr lang="zh-CN" altLang="en-US" dirty="0">
                <a:solidFill>
                  <a:srgbClr val="FF0000"/>
                </a:solidFill>
              </a:rPr>
              <a:t>转换为新靶病灶：点击原新病灶，在对话框中，部位、器官、是否淋巴结、部位描述不可更改。病灶类型改为新靶病灶，状态改为存在。长径、短径、标记可编辑。保存时，按照</a:t>
            </a:r>
            <a:r>
              <a:rPr lang="en-US" altLang="zh-CN" dirty="0">
                <a:solidFill>
                  <a:srgbClr val="FF0000"/>
                </a:solidFill>
              </a:rPr>
              <a:t>RECIST1.1</a:t>
            </a:r>
            <a:r>
              <a:rPr lang="zh-CN" altLang="en-US" dirty="0">
                <a:solidFill>
                  <a:srgbClr val="FF0000"/>
                </a:solidFill>
              </a:rPr>
              <a:t>的靶病灶规则验证，验证不通过需要修改病灶类型、长径、短径、标记。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C)</a:t>
            </a:r>
            <a:r>
              <a:rPr lang="zh-CN" altLang="en-US" dirty="0">
                <a:solidFill>
                  <a:srgbClr val="FF0000"/>
                </a:solidFill>
              </a:rPr>
              <a:t>转换为新非靶病灶：点击原新病灶，在对话框中，部位、器官、是否淋巴结、部位描述不可更改。病灶类型改为新非靶病灶，状态改为存在。长径、短径、标记可编辑。保存时，按照</a:t>
            </a:r>
            <a:r>
              <a:rPr lang="en-US" altLang="zh-CN" dirty="0">
                <a:solidFill>
                  <a:srgbClr val="FF0000"/>
                </a:solidFill>
              </a:rPr>
              <a:t>RECIST1.1</a:t>
            </a:r>
            <a:r>
              <a:rPr lang="zh-CN" altLang="en-US" dirty="0">
                <a:solidFill>
                  <a:srgbClr val="FF0000"/>
                </a:solidFill>
              </a:rPr>
              <a:t>的非靶病灶规则验证，验证不通过需要修改病灶类型、长径、短径、标记。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D)</a:t>
            </a:r>
            <a:r>
              <a:rPr lang="zh-CN" altLang="en-US" dirty="0">
                <a:solidFill>
                  <a:srgbClr val="FF0000"/>
                </a:solidFill>
              </a:rPr>
              <a:t>转换为其它既往新病灶：状态为消失、疑似、无法评估的新病灶自动转换为：其它既往新病灶，且不可以编辑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2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4AF51D3-C1AB-4600-9905-AFD1309B9188}"/>
              </a:ext>
            </a:extLst>
          </p:cNvPr>
          <p:cNvSpPr txBox="1"/>
          <p:nvPr/>
        </p:nvSpPr>
        <p:spPr>
          <a:xfrm>
            <a:off x="643466" y="465879"/>
            <a:ext cx="9550401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首次进入转换后任务时，显示提示语：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      您确定当前访视的整体评估结果为</a:t>
            </a:r>
            <a:r>
              <a:rPr lang="en-US" altLang="zh-CN" dirty="0">
                <a:solidFill>
                  <a:srgbClr val="FF0000"/>
                </a:solidFill>
              </a:rPr>
              <a:t>PD</a:t>
            </a:r>
            <a:r>
              <a:rPr lang="zh-CN" altLang="en-US" dirty="0">
                <a:solidFill>
                  <a:srgbClr val="FF0000"/>
                </a:solidFill>
              </a:rPr>
              <a:t>。根据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独立影像评估章程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，该访视进入</a:t>
            </a:r>
            <a:r>
              <a:rPr lang="en-US" altLang="zh-CN" dirty="0" err="1">
                <a:solidFill>
                  <a:srgbClr val="FF0000"/>
                </a:solidFill>
              </a:rPr>
              <a:t>iRECIST</a:t>
            </a:r>
            <a:r>
              <a:rPr lang="zh-CN" altLang="en-US" dirty="0">
                <a:solidFill>
                  <a:srgbClr val="FF0000"/>
                </a:solidFill>
              </a:rPr>
              <a:t>阅片环节。请对新病灶进行重新评估：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）新病灶可转为：新靶病灶、新非靶病灶、其它既往新病灶。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）新靶病灶：状态为明确的新病灶才能转换为新靶病灶。新靶病灶的选择规则与</a:t>
            </a:r>
            <a:r>
              <a:rPr lang="en-US" altLang="zh-CN" dirty="0">
                <a:solidFill>
                  <a:srgbClr val="FF0000"/>
                </a:solidFill>
              </a:rPr>
              <a:t>RECIST1.1</a:t>
            </a:r>
            <a:r>
              <a:rPr lang="zh-CN" altLang="en-US" dirty="0">
                <a:solidFill>
                  <a:srgbClr val="FF0000"/>
                </a:solidFill>
              </a:rPr>
              <a:t>相同；如果当前病灶已有标记，但不符合新靶病灶的要求，请清除标记，重新标注。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）新非靶病灶：状态为明确的新病灶才能转换为新非靶病灶。新靶病灶的选择规则与</a:t>
            </a:r>
            <a:r>
              <a:rPr lang="en-US" altLang="zh-CN" dirty="0">
                <a:solidFill>
                  <a:srgbClr val="FF0000"/>
                </a:solidFill>
              </a:rPr>
              <a:t>RECIST1.1</a:t>
            </a:r>
            <a:r>
              <a:rPr lang="zh-CN" altLang="en-US" dirty="0">
                <a:solidFill>
                  <a:srgbClr val="FF0000"/>
                </a:solidFill>
              </a:rPr>
              <a:t>相同。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）其它既往新病灶：系统会自动将状态为疑似、消失的新病灶，转换为其它既往新病灶，无需修改。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518</Words>
  <Application>Microsoft Office PowerPoint</Application>
  <PresentationFormat>宽屏</PresentationFormat>
  <Paragraphs>18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Longjun He</dc:creator>
  <cp:lastModifiedBy>Longjun He</cp:lastModifiedBy>
  <cp:revision>10</cp:revision>
  <dcterms:created xsi:type="dcterms:W3CDTF">2023-03-24T03:28:05Z</dcterms:created>
  <dcterms:modified xsi:type="dcterms:W3CDTF">2023-06-08T01:13:33Z</dcterms:modified>
</cp:coreProperties>
</file>