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6" r:id="rId5"/>
    <p:sldId id="287" r:id="rId6"/>
    <p:sldId id="301" r:id="rId7"/>
    <p:sldId id="289" r:id="rId8"/>
    <p:sldId id="290" r:id="rId9"/>
    <p:sldId id="302" r:id="rId10"/>
    <p:sldId id="292" r:id="rId11"/>
    <p:sldId id="291" r:id="rId12"/>
    <p:sldId id="300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4961"/>
  </p:normalViewPr>
  <p:slideViewPr>
    <p:cSldViewPr snapToGrid="0" snapToObjects="1">
      <p:cViewPr varScale="1">
        <p:scale>
          <a:sx n="113" d="100"/>
          <a:sy n="113" d="100"/>
        </p:scale>
        <p:origin x="606" y="108"/>
      </p:cViewPr>
      <p:guideLst>
        <p:guide orient="horz" pos="2160"/>
        <p:guide pos="3840"/>
        <p:guide pos="529"/>
        <p:guide pos="6924"/>
      </p:guideLst>
    </p:cSldViewPr>
  </p:slideViewPr>
  <p:outlineViewPr>
    <p:cViewPr>
      <p:scale>
        <a:sx n="33" d="100"/>
        <a:sy n="33" d="100"/>
      </p:scale>
      <p:origin x="0" y="-71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30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8B47B1-CD59-7142-AAA3-21818FBDBB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EFF7C-35B1-2D4C-825D-C11C443372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D363-E5C0-1742-8182-7F5B7622D2C6}" type="datetimeFigureOut">
              <a:rPr lang="en-US" smtClean="0">
                <a:latin typeface="Arial" panose="020B0604020202020204" pitchFamily="34" charset="0"/>
              </a:rPr>
              <a:t>9/25/2025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9B3E2-FAA6-574D-B2E8-6E1D26DC1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55118-65AC-2141-BA88-B7723C4B7B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A8699-945C-2F44-8FA3-2DCFEC0C2781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66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10AAC2C-0086-BD4A-96CB-5B53248D5F36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F183F98-A384-F947-B52B-C2E52B489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3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with subtitle-gra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8C312-728D-4C48-B8E1-18E3C724B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766BE-79F2-2E42-8644-46814EEFB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594"/>
            <a:ext cx="10515598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70000"/>
            <a:ext cx="10515600" cy="405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FC8CC7-1EC4-5442-A5A2-590CF73D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91419"/>
            <a:ext cx="10515598" cy="4369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26pt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747DD-894E-5B41-A353-B6947B69D4FF}"/>
              </a:ext>
            </a:extLst>
          </p:cNvPr>
          <p:cNvSpPr txBox="1"/>
          <p:nvPr userDrawn="1"/>
        </p:nvSpPr>
        <p:spPr>
          <a:xfrm>
            <a:off x="838201" y="6591446"/>
            <a:ext cx="2828636" cy="12490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2019 Parexel International Corporation / CONFIDENTIAL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053D1B-F3A7-A14F-8356-BA7FDC137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35892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no subtitle-berr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7AEBFD-8037-5049-BB62-70359C070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644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FontTx/>
              <a:buNone/>
              <a:defRPr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277E9-E1D1-134D-BA3F-1F79EC934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594"/>
            <a:ext cx="7772400" cy="964591"/>
          </a:xfrm>
        </p:spPr>
        <p:txBody>
          <a:bodyPr anchor="b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38156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ith subtitle-berr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3439-50B4-8646-8427-5444D0902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1326"/>
            <a:ext cx="5035731" cy="4048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F591-8EE9-4D4A-9FE2-D2E64D21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ACD2845-B9DA-BB42-8C89-5B23A7CA9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391419"/>
            <a:ext cx="10522131" cy="4369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9E4EF7-C150-C945-96E7-152B5A072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594"/>
            <a:ext cx="10522131" cy="964591"/>
          </a:xfrm>
        </p:spPr>
        <p:txBody>
          <a:bodyPr anchor="b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C4B04A-8BD7-A34E-80AA-D09C0C0A55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4600" y="2071326"/>
            <a:ext cx="5035731" cy="4048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492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no subtitle-berr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50D0E3-0B51-604E-A97F-64F46CD12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3439-50B4-8646-8427-5444D0902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4000"/>
            <a:ext cx="5035731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F591-8EE9-4D4A-9FE2-D2E64D21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BA8757-3B0F-BB4D-A8D7-14985DF38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594"/>
            <a:ext cx="10522131" cy="964591"/>
          </a:xfrm>
        </p:spPr>
        <p:txBody>
          <a:bodyPr anchor="b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F84E1B6-8B07-FF4C-A81C-08ACFA0387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4600" y="1584000"/>
            <a:ext cx="5035731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36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2D7797-AD78-6E41-914E-DC3F0E45C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AEBC0-2E3F-9748-B904-9B05FADA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43180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2" descr="PAREXEL_Lockup_1.5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281" y="19051"/>
            <a:ext cx="1248139" cy="30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13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no subtitle-gra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594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37893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with subtitle-gra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D66639-4D44-DD4F-90D6-A39895466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326"/>
            <a:ext cx="10515600" cy="415667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FontTx/>
              <a:buNone/>
              <a:defRPr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1684A8-48A3-6F4C-8A90-6F0B6D7F3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594"/>
            <a:ext cx="7772400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DBCFC21-6A2F-3345-A88A-6A0DC153D6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91419"/>
            <a:ext cx="7772400" cy="4369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26pt</a:t>
            </a:r>
          </a:p>
        </p:txBody>
      </p:sp>
    </p:spTree>
    <p:extLst>
      <p:ext uri="{BB962C8B-B14F-4D97-AF65-F5344CB8AC3E}">
        <p14:creationId xmlns:p14="http://schemas.microsoft.com/office/powerpoint/2010/main" val="757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no subtitle-gra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FCCAD5-C41B-274F-BFA6-219DEFD6CD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644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FontTx/>
              <a:buNone/>
              <a:defRPr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277E9-E1D1-134D-BA3F-1F79EC934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594"/>
            <a:ext cx="7772400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42652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ith subtitle-gra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B8B19-1354-B64B-8B7B-99A724FDB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3439-50B4-8646-8427-5444D0902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1326"/>
            <a:ext cx="5035731" cy="4048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F591-8EE9-4D4A-9FE2-D2E64D21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ACD2845-B9DA-BB42-8C89-5B23A7CA9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391419"/>
            <a:ext cx="10522131" cy="4369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9E4EF7-C150-C945-96E7-152B5A072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594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C4B04A-8BD7-A34E-80AA-D09C0C0A55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4600" y="2071326"/>
            <a:ext cx="5035731" cy="4048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01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no subtitle-gra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C09280-56AC-8B46-855F-7C44FC326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3439-50B4-8646-8427-5444D0902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4000"/>
            <a:ext cx="5035731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F591-8EE9-4D4A-9FE2-D2E64D21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BA8757-3B0F-BB4D-A8D7-14985DF38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594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F84E1B6-8B07-FF4C-A81C-08ACFA0387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4600" y="1584000"/>
            <a:ext cx="5035731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91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with subtitle-berr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66BE-79F2-2E42-8644-46814EEFB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594"/>
            <a:ext cx="10515598" cy="964591"/>
          </a:xfrm>
        </p:spPr>
        <p:txBody>
          <a:bodyPr anchor="b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70000"/>
            <a:ext cx="10515600" cy="405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FC8CC7-1EC4-5442-A5A2-590CF73D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91419"/>
            <a:ext cx="10515598" cy="4369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26pt</a:t>
            </a:r>
          </a:p>
        </p:txBody>
      </p:sp>
    </p:spTree>
    <p:extLst>
      <p:ext uri="{BB962C8B-B14F-4D97-AF65-F5344CB8AC3E}">
        <p14:creationId xmlns:p14="http://schemas.microsoft.com/office/powerpoint/2010/main" val="15085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no subtitle-berr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3916B4-9664-C64C-9B45-276A44CD9D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594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20375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with subtitle-berr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A84BD53-2F56-594B-B4A0-4AE10BF2F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326"/>
            <a:ext cx="10515600" cy="415667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FontTx/>
              <a:buNone/>
              <a:defRPr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1684A8-48A3-6F4C-8A90-6F0B6D7F3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594"/>
            <a:ext cx="7772400" cy="964591"/>
          </a:xfrm>
        </p:spPr>
        <p:txBody>
          <a:bodyPr anchor="b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DBCFC21-6A2F-3345-A88A-6A0DC153D6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91419"/>
            <a:ext cx="7772400" cy="4369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26pt</a:t>
            </a:r>
          </a:p>
        </p:txBody>
      </p:sp>
    </p:spTree>
    <p:extLst>
      <p:ext uri="{BB962C8B-B14F-4D97-AF65-F5344CB8AC3E}">
        <p14:creationId xmlns:p14="http://schemas.microsoft.com/office/powerpoint/2010/main" val="20859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93C9D-1385-3643-AA73-F00C6F4B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185"/>
            <a:ext cx="10515600" cy="8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7B941-DEE5-3243-9B6B-59462039C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8000"/>
            <a:ext cx="105156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D2ED3-797A-E94E-91FE-769AC67CA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8000"/>
            <a:ext cx="7315200" cy="3083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30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Footnote, reference or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F3918-3A1D-5742-A639-12CA214D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782" y="6594852"/>
            <a:ext cx="360000" cy="1214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9547543-1012-3B42-87D3-9C910E88F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7" r:id="rId3"/>
    <p:sldLayoutId id="2147483656" r:id="rId4"/>
    <p:sldLayoutId id="2147483662" r:id="rId5"/>
    <p:sldLayoutId id="2147483652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63" r:id="rId13"/>
    <p:sldLayoutId id="2147483673" r:id="rId14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400" rtl="0" eaLnBrk="1" latinLnBrk="0" hangingPunct="1">
        <a:lnSpc>
          <a:spcPct val="110000"/>
        </a:lnSpc>
        <a:spcBef>
          <a:spcPts val="900"/>
        </a:spcBef>
        <a:buFontTx/>
        <a:buBlip>
          <a:blip r:embed="rId16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98000" algn="l" defTabSz="914400" rtl="0" eaLnBrk="1" latinLnBrk="0" hangingPunct="1">
        <a:lnSpc>
          <a:spcPct val="110000"/>
        </a:lnSpc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E12D12-4D7B-4290-8EDC-F375E8646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3211284"/>
          </a:xfrm>
        </p:spPr>
        <p:txBody>
          <a:bodyPr/>
          <a:lstStyle/>
          <a:p>
            <a:r>
              <a:rPr lang="zh-CN" altLang="en-US" dirty="0"/>
              <a:t> 全身骨骼扫描</a:t>
            </a:r>
          </a:p>
          <a:p>
            <a:pPr lvl="1"/>
            <a:r>
              <a:rPr lang="zh-CN" altLang="en-US" dirty="0"/>
              <a:t>前视图和后视图</a:t>
            </a:r>
          </a:p>
          <a:p>
            <a:r>
              <a:rPr lang="zh-CN" altLang="en-US" dirty="0"/>
              <a:t> 原始</a:t>
            </a:r>
            <a:r>
              <a:rPr lang="en-US" altLang="zh-CN" dirty="0"/>
              <a:t>DICOM</a:t>
            </a:r>
            <a:r>
              <a:rPr lang="zh-CN" altLang="en-US" dirty="0"/>
              <a:t>影像格式</a:t>
            </a:r>
          </a:p>
          <a:p>
            <a:pPr lvl="1"/>
            <a:r>
              <a:rPr lang="zh-CN" altLang="en-US" dirty="0"/>
              <a:t>用于辨别单个病灶</a:t>
            </a:r>
          </a:p>
          <a:p>
            <a:r>
              <a:rPr lang="zh-CN" altLang="en-US" dirty="0"/>
              <a:t> 在各时间点，患者体位应一致</a:t>
            </a:r>
          </a:p>
          <a:p>
            <a:r>
              <a:rPr lang="zh-CN" altLang="en-US" dirty="0"/>
              <a:t> 参阅</a:t>
            </a:r>
            <a:r>
              <a:rPr lang="zh-CN" altLang="en-US" u="sng" dirty="0"/>
              <a:t>影像采集指南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B150C-CAA6-4BB4-839B-C1672FBA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7AE3-90D5-4484-8C71-D2BCD9B8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骨扫描采集</a:t>
            </a:r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4271C39D-4D5E-4644-AE2C-89AB1311BA87}"/>
              </a:ext>
            </a:extLst>
          </p:cNvPr>
          <p:cNvGrpSpPr/>
          <p:nvPr/>
        </p:nvGrpSpPr>
        <p:grpSpPr bwMode="auto">
          <a:xfrm>
            <a:off x="4774765" y="4795284"/>
            <a:ext cx="2114245" cy="1542822"/>
            <a:chOff x="4341573" y="4408857"/>
            <a:chExt cx="2751532" cy="21091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E62B91-1D4A-41B2-B14D-C712AE2DD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41573" y="4465926"/>
              <a:ext cx="2751532" cy="1995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&quot;No&quot; Symbol 15">
              <a:extLst>
                <a:ext uri="{FF2B5EF4-FFF2-40B4-BE49-F238E27FC236}">
                  <a16:creationId xmlns:a16="http://schemas.microsoft.com/office/drawing/2014/main" id="{C0C791D5-A76E-4DB9-AEB9-145A91D51C4A}"/>
                </a:ext>
              </a:extLst>
            </p:cNvPr>
            <p:cNvSpPr/>
            <p:nvPr/>
          </p:nvSpPr>
          <p:spPr bwMode="auto">
            <a:xfrm>
              <a:off x="4571794" y="4408857"/>
              <a:ext cx="2073571" cy="2109184"/>
            </a:xfrm>
            <a:prstGeom prst="noSmoking">
              <a:avLst>
                <a:gd name="adj" fmla="val 430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legacyPerspectiveBottom" fov="0">
                <a:rot lat="0" lon="0" rev="0"/>
              </a:camera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41414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9535D9-B7EC-450B-A8B0-E04F14F182C4}"/>
              </a:ext>
            </a:extLst>
          </p:cNvPr>
          <p:cNvGrpSpPr/>
          <p:nvPr/>
        </p:nvGrpSpPr>
        <p:grpSpPr>
          <a:xfrm>
            <a:off x="8219636" y="670702"/>
            <a:ext cx="3342959" cy="5516595"/>
            <a:chOff x="8219636" y="670702"/>
            <a:chExt cx="3342959" cy="5516595"/>
          </a:xfrm>
        </p:grpSpPr>
        <p:pic>
          <p:nvPicPr>
            <p:cNvPr id="9" name="Picture 22" descr="BoneScanArrow">
              <a:extLst>
                <a:ext uri="{FF2B5EF4-FFF2-40B4-BE49-F238E27FC236}">
                  <a16:creationId xmlns:a16="http://schemas.microsoft.com/office/drawing/2014/main" id="{8A184C04-568A-446A-A4FE-3FD629585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662" y1="13187" x2="17949" y2="10027"/>
                          <a14:foregroundMark x1="17949" y1="10027" x2="19347" y2="1786"/>
                          <a14:foregroundMark x1="26573" y1="10440" x2="45921" y2="14148"/>
                          <a14:foregroundMark x1="10956" y1="67308" x2="15618" y2="98077"/>
                          <a14:foregroundMark x1="34965" y1="71978" x2="31235" y2="97115"/>
                          <a14:foregroundMark x1="31935" y1="97115" x2="32634" y2="99863"/>
                          <a14:foregroundMark x1="67599" y1="65934" x2="66900" y2="99451"/>
                          <a14:foregroundMark x1="87179" y1="14148" x2="71562" y2="824"/>
                          <a14:foregroundMark x1="62937" y1="16896" x2="72261" y2="86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186" y="670702"/>
              <a:ext cx="3250409" cy="5516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55EF4CF-1E0F-4CB3-9EB7-1CD6EE7B6459}"/>
                </a:ext>
              </a:extLst>
            </p:cNvPr>
            <p:cNvGrpSpPr/>
            <p:nvPr/>
          </p:nvGrpSpPr>
          <p:grpSpPr>
            <a:xfrm>
              <a:off x="9838914" y="1116415"/>
              <a:ext cx="775030" cy="123825"/>
              <a:chOff x="8704703" y="1448788"/>
              <a:chExt cx="775030" cy="12382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49DACD-B41F-48AF-A0CA-05CE9996D607}"/>
                  </a:ext>
                </a:extLst>
              </p:cNvPr>
              <p:cNvSpPr/>
              <p:nvPr/>
            </p:nvSpPr>
            <p:spPr>
              <a:xfrm>
                <a:off x="8704703" y="1472405"/>
                <a:ext cx="775030" cy="669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a typeface="宋体" panose="02010600030101010101" pitchFamily="2" charset="-122"/>
                </a:endParaRPr>
              </a:p>
            </p:txBody>
          </p:sp>
          <p:pic>
            <p:nvPicPr>
              <p:cNvPr id="12" name="Picture 22" descr="BoneScanArrow">
                <a:extLst>
                  <a:ext uri="{FF2B5EF4-FFF2-40B4-BE49-F238E27FC236}">
                    <a16:creationId xmlns:a16="http://schemas.microsoft.com/office/drawing/2014/main" id="{B138F020-409E-4B40-B66A-C642FED6B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4662" y1="13187" x2="17949" y2="10027"/>
                            <a14:foregroundMark x1="17949" y1="10027" x2="19347" y2="1786"/>
                            <a14:foregroundMark x1="26573" y1="10440" x2="45921" y2="14148"/>
                            <a14:foregroundMark x1="10956" y1="67308" x2="15618" y2="98077"/>
                            <a14:foregroundMark x1="34965" y1="71978" x2="31235" y2="97115"/>
                            <a14:foregroundMark x1="31935" y1="97115" x2="32634" y2="99863"/>
                            <a14:foregroundMark x1="67599" y1="65934" x2="66900" y2="99451"/>
                            <a14:foregroundMark x1="87179" y1="14148" x2="71562" y2="824"/>
                            <a14:foregroundMark x1="62937" y1="16896" x2="72261" y2="86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43" t="9545" r="29153" b="87931"/>
              <a:stretch>
                <a:fillRect/>
              </a:stretch>
            </p:blipFill>
            <p:spPr bwMode="auto">
              <a:xfrm>
                <a:off x="9374959" y="1448788"/>
                <a:ext cx="104774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7B3922-FDF3-4BCC-8F6C-48FE628723FB}"/>
                </a:ext>
              </a:extLst>
            </p:cNvPr>
            <p:cNvSpPr/>
            <p:nvPr/>
          </p:nvSpPr>
          <p:spPr>
            <a:xfrm>
              <a:off x="8219636" y="4377295"/>
              <a:ext cx="443173" cy="276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2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E12D12-4D7B-4290-8EDC-F375E8646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</a:rPr>
              <a:t>仅是定性评估</a:t>
            </a:r>
          </a:p>
          <a:p>
            <a:pPr lvl="1"/>
            <a:r>
              <a:rPr lang="zh-CN" altLang="en-US" dirty="0"/>
              <a:t>基于骨扫描的骨病灶进展</a:t>
            </a:r>
          </a:p>
          <a:p>
            <a:pPr lvl="1"/>
            <a:r>
              <a:rPr lang="zh-CN" altLang="en-US" dirty="0"/>
              <a:t>新病灶 </a:t>
            </a:r>
            <a:r>
              <a:rPr lang="en-US" altLang="zh-CN" dirty="0"/>
              <a:t>vs. </a:t>
            </a:r>
            <a:r>
              <a:rPr lang="zh-CN" altLang="en-US" dirty="0"/>
              <a:t>无新病灶</a:t>
            </a:r>
          </a:p>
          <a:p>
            <a:pPr lvl="1"/>
            <a:r>
              <a:rPr lang="zh-CN" altLang="en-US" dirty="0"/>
              <a:t>外观和尺寸变化不影响评估</a:t>
            </a:r>
          </a:p>
          <a:p>
            <a:pPr lvl="1"/>
            <a:r>
              <a:rPr lang="zh-CN" altLang="en-US" dirty="0"/>
              <a:t>可通过</a:t>
            </a:r>
            <a:r>
              <a:rPr lang="en-US" altLang="zh-CN" dirty="0"/>
              <a:t>CT/MRI</a:t>
            </a:r>
            <a:r>
              <a:rPr lang="zh-CN" altLang="en-US" dirty="0"/>
              <a:t>确认骨骼病灶</a:t>
            </a:r>
          </a:p>
          <a:p>
            <a:endParaRPr lang="en-US" altLang="zh-CN" dirty="0"/>
          </a:p>
          <a:p>
            <a:r>
              <a:rPr lang="zh-CN" altLang="en-US" b="1" dirty="0"/>
              <a:t>基线骨骼病灶</a:t>
            </a:r>
            <a:endParaRPr lang="en-US" altLang="zh-CN" b="1" dirty="0"/>
          </a:p>
          <a:p>
            <a:pPr lvl="1"/>
            <a:r>
              <a:rPr lang="zh-CN" altLang="en-US" dirty="0"/>
              <a:t>在基线期，计算并标记可见的所有病灶以确定初始肿瘤负荷</a:t>
            </a:r>
          </a:p>
          <a:p>
            <a:pPr lvl="1"/>
            <a:r>
              <a:rPr lang="zh-CN" altLang="en-US" dirty="0"/>
              <a:t>基线骨病灶不应影响基线后进展评估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B150C-CAA6-4BB4-839B-C1672FBA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A27AE3-90D5-4484-8C71-D2BCD9B8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骨扫描评估</a:t>
            </a:r>
            <a:endParaRPr lang="en-US" dirty="0"/>
          </a:p>
        </p:txBody>
      </p:sp>
      <p:pic>
        <p:nvPicPr>
          <p:cNvPr id="6" name="Picture 5" descr="bone_scan_pos">
            <a:extLst>
              <a:ext uri="{FF2B5EF4-FFF2-40B4-BE49-F238E27FC236}">
                <a16:creationId xmlns:a16="http://schemas.microsoft.com/office/drawing/2014/main" id="{7B5991D8-07D9-4BB4-BC8E-2AD01170C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96875" l="0" r="100000">
                        <a14:foregroundMark x1="22148" y1="22991" x2="24161" y2="9152"/>
                        <a14:foregroundMark x1="75168" y1="21875" x2="78188" y2="7589"/>
                        <a14:foregroundMark x1="66779" y1="22321" x2="50671" y2="37946"/>
                        <a14:foregroundMark x1="55705" y1="62500" x2="52013" y2="37277"/>
                        <a14:foregroundMark x1="68792" y1="51116" x2="69799" y2="94420"/>
                        <a14:foregroundMark x1="86577" y1="23214" x2="97651" y2="44196"/>
                        <a14:foregroundMark x1="87919" y1="60714" x2="96980" y2="45089"/>
                        <a14:foregroundMark x1="77517" y1="74777" x2="82215" y2="93973"/>
                        <a14:foregroundMark x1="31879" y1="50000" x2="30537" y2="93750"/>
                        <a14:foregroundMark x1="17114" y1="63393" x2="19799" y2="93973"/>
                        <a14:foregroundMark x1="33221" y1="24330" x2="48658" y2="39732"/>
                        <a14:foregroundMark x1="38926" y1="27232" x2="38255" y2="21875"/>
                        <a14:foregroundMark x1="45973" y1="39732" x2="45302" y2="60045"/>
                        <a14:foregroundMark x1="11409" y1="23214" x2="1007" y2="46429"/>
                        <a14:foregroundMark x1="2349" y1="45089" x2="10067" y2="60714"/>
                        <a14:foregroundMark x1="35235" y1="60268" x2="32550" y2="68527"/>
                        <a14:foregroundMark x1="68121" y1="84821" x2="66107" y2="96875"/>
                        <a14:foregroundMark x1="94295" y1="37946" x2="89933" y2="22321"/>
                        <a14:foregroundMark x1="87248" y1="22321" x2="60738" y2="21652"/>
                        <a14:foregroundMark x1="8725" y1="23214" x2="31879" y2="20759"/>
                        <a14:foregroundMark x1="29195" y1="17634" x2="36913" y2="22321"/>
                        <a14:foregroundMark x1="23490" y1="18750" x2="8725" y2="22545"/>
                        <a14:foregroundMark x1="9396" y1="23214" x2="2349" y2="35491"/>
                        <a14:foregroundMark x1="62081" y1="22545" x2="51342" y2="36384"/>
                        <a14:foregroundMark x1="53020" y1="35491" x2="59060" y2="21205"/>
                        <a14:foregroundMark x1="91275" y1="21205" x2="60738" y2="20759"/>
                        <a14:foregroundMark x1="38926" y1="22321" x2="46644" y2="32813"/>
                        <a14:foregroundMark x1="40940" y1="25893" x2="40268" y2="21205"/>
                        <a14:foregroundMark x1="39597" y1="21652" x2="35906" y2="20759"/>
                        <a14:foregroundMark x1="35906" y1="20759" x2="41611" y2="20759"/>
                        <a14:foregroundMark x1="27517" y1="9152" x2="31879" y2="14063"/>
                        <a14:foregroundMark x1="31879" y1="13393" x2="31208" y2="9152"/>
                        <a14:foregroundMark x1="29195" y1="10268" x2="17785" y2="10491"/>
                        <a14:foregroundMark x1="79530" y1="9152" x2="82886" y2="18080"/>
                        <a14:foregroundMark x1="80872" y1="12277" x2="80201" y2="11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>
            <a:fillRect/>
          </a:stretch>
        </p:blipFill>
        <p:spPr bwMode="auto">
          <a:xfrm>
            <a:off x="8238206" y="670702"/>
            <a:ext cx="3398367" cy="5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2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3743AE-B878-4A1C-B820-58DA3542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3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D9AF5B-A589-4F2E-B320-98183CC72CB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6413239"/>
            <a:ext cx="6267450" cy="124906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3BB4AF-8638-4FBB-B23F-894B25BDF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3"/>
          <a:stretch/>
        </p:blipFill>
        <p:spPr bwMode="auto">
          <a:xfrm>
            <a:off x="4989178" y="382308"/>
            <a:ext cx="6188767" cy="574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D2D1C-AB71-417A-98A2-ACD10B14C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2" y="4712479"/>
            <a:ext cx="4432021" cy="12784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CB8EFEF-7C14-4154-BF65-5D276909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56616"/>
            <a:ext cx="10522131" cy="964591"/>
          </a:xfrm>
        </p:spPr>
        <p:txBody>
          <a:bodyPr/>
          <a:lstStyle/>
          <a:p>
            <a:r>
              <a:rPr lang="zh-CN" altLang="en-US" dirty="0"/>
              <a:t>病灶计数原则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1D8CE2-139D-49BF-94EA-2A3F234DFF9F}"/>
              </a:ext>
            </a:extLst>
          </p:cNvPr>
          <p:cNvSpPr txBox="1"/>
          <p:nvPr/>
        </p:nvSpPr>
        <p:spPr>
          <a:xfrm>
            <a:off x="838200" y="1741604"/>
            <a:ext cx="3592455" cy="10852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34000" indent="-234000" algn="l">
              <a:lnSpc>
                <a:spcPct val="110000"/>
              </a:lnSpc>
              <a:spcBef>
                <a:spcPts val="900"/>
              </a:spcBef>
              <a:buBlip>
                <a:blip r:embed="rId4"/>
              </a:buBlip>
            </a:pPr>
            <a:r>
              <a:rPr lang="zh-CN" altLang="en-US" sz="2200" dirty="0"/>
              <a:t>基线期的病灶数量与</a:t>
            </a:r>
            <a:r>
              <a:rPr lang="en-US" altLang="zh-CN" sz="2200" dirty="0"/>
              <a:t>PD</a:t>
            </a:r>
            <a:r>
              <a:rPr lang="zh-CN" altLang="en-US" sz="2200" dirty="0"/>
              <a:t>无关，除非是基线后第一个访视点</a:t>
            </a:r>
            <a:r>
              <a:rPr lang="en-US" altLang="zh-CN" sz="2200" dirty="0"/>
              <a:t>PD</a:t>
            </a:r>
            <a:r>
              <a:rPr lang="zh-CN" altLang="en-US" sz="2200" dirty="0"/>
              <a:t>。</a:t>
            </a:r>
            <a:endParaRPr lang="en-US" sz="2200" dirty="0" err="1"/>
          </a:p>
        </p:txBody>
      </p:sp>
    </p:spTree>
    <p:extLst>
      <p:ext uri="{BB962C8B-B14F-4D97-AF65-F5344CB8AC3E}">
        <p14:creationId xmlns:p14="http://schemas.microsoft.com/office/powerpoint/2010/main" val="19491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DE2C0-9709-484A-8782-EC6204B9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4C8078-6347-42FB-862C-3C5D82EB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</a:t>
            </a:r>
            <a:r>
              <a:rPr lang="en-US" altLang="zh-CN" dirty="0"/>
              <a:t>1</a:t>
            </a:r>
            <a:r>
              <a:rPr lang="zh-CN" altLang="en-US" dirty="0"/>
              <a:t>：无进展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ED0B2-E460-469A-BA6B-FD504E7FD35D}"/>
              </a:ext>
            </a:extLst>
          </p:cNvPr>
          <p:cNvSpPr/>
          <p:nvPr/>
        </p:nvSpPr>
        <p:spPr>
          <a:xfrm>
            <a:off x="1229761" y="1007713"/>
            <a:ext cx="4087245" cy="45817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ABA968-D74A-40B8-8B2C-2C33EF8575AD}"/>
              </a:ext>
            </a:extLst>
          </p:cNvPr>
          <p:cNvSpPr/>
          <p:nvPr/>
        </p:nvSpPr>
        <p:spPr>
          <a:xfrm>
            <a:off x="3373906" y="1310793"/>
            <a:ext cx="1943100" cy="42786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3EB599-3F1E-478D-9FEE-CC643375AB30}"/>
              </a:ext>
            </a:extLst>
          </p:cNvPr>
          <p:cNvSpPr/>
          <p:nvPr/>
        </p:nvSpPr>
        <p:spPr>
          <a:xfrm>
            <a:off x="1229761" y="1312514"/>
            <a:ext cx="1943100" cy="42786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3C453-EAB6-4C8D-82C6-227CDADE3196}"/>
              </a:ext>
            </a:extLst>
          </p:cNvPr>
          <p:cNvSpPr txBox="1"/>
          <p:nvPr/>
        </p:nvSpPr>
        <p:spPr>
          <a:xfrm>
            <a:off x="1229761" y="5662363"/>
            <a:ext cx="91066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基线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时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处病灶</a:t>
            </a:r>
          </a:p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首个治疗后时间点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有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处新病灶</a:t>
            </a:r>
          </a:p>
          <a:p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无后续确认时间点</a:t>
            </a: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F886DBEA-7E25-4BCE-99E1-3BBF2E14A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012" y="5204365"/>
            <a:ext cx="99059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基线</a:t>
            </a:r>
            <a:endParaRPr lang="en-US" altLang="en-US" sz="1600" dirty="0">
              <a:ea typeface="宋体" panose="02010600030101010101" pitchFamily="2" charset="-122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F453A89-E314-4A0A-9DA8-835918AC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43" y="1364202"/>
            <a:ext cx="132873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98C75D8-C6E8-4E5E-BBA4-8B84992F4865}"/>
              </a:ext>
            </a:extLst>
          </p:cNvPr>
          <p:cNvGrpSpPr/>
          <p:nvPr/>
        </p:nvGrpSpPr>
        <p:grpSpPr>
          <a:xfrm>
            <a:off x="1895381" y="2852780"/>
            <a:ext cx="465017" cy="450305"/>
            <a:chOff x="1914922" y="2852780"/>
            <a:chExt cx="465017" cy="450305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632635B-4CAE-4291-B9B8-E8EBEF9C2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15FB3BE0-5D11-43A3-8E7B-32BA50DD7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 Box 34">
            <a:extLst>
              <a:ext uri="{FF2B5EF4-FFF2-40B4-BE49-F238E27FC236}">
                <a16:creationId xmlns:a16="http://schemas.microsoft.com/office/drawing/2014/main" id="{419059ED-B6F7-4D32-8BD9-338C9D7B5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78" y="5204365"/>
            <a:ext cx="1368557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时间点</a:t>
            </a:r>
            <a:r>
              <a:rPr lang="en-US" altLang="en-US" sz="1600" dirty="0">
                <a:ea typeface="宋体" panose="02010600030101010101" pitchFamily="2" charset="-122"/>
              </a:rPr>
              <a:t>2</a:t>
            </a:r>
          </a:p>
        </p:txBody>
      </p:sp>
      <p:pic>
        <p:nvPicPr>
          <p:cNvPr id="17" name="Picture 16" descr="Skeleton">
            <a:extLst>
              <a:ext uri="{FF2B5EF4-FFF2-40B4-BE49-F238E27FC236}">
                <a16:creationId xmlns:a16="http://schemas.microsoft.com/office/drawing/2014/main" id="{B26502FE-A6CA-47F4-B748-49437730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62" y="1371130"/>
            <a:ext cx="1323988" cy="3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DB49A0-CD06-4712-B535-FC14F9F71CCD}"/>
              </a:ext>
            </a:extLst>
          </p:cNvPr>
          <p:cNvCxnSpPr/>
          <p:nvPr/>
        </p:nvCxnSpPr>
        <p:spPr>
          <a:xfrm flipV="1">
            <a:off x="2415018" y="1310792"/>
            <a:ext cx="1715597" cy="3788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556FF41-5B07-442F-B31E-A6D9828D7899}"/>
              </a:ext>
            </a:extLst>
          </p:cNvPr>
          <p:cNvSpPr txBox="1"/>
          <p:nvPr/>
        </p:nvSpPr>
        <p:spPr>
          <a:xfrm>
            <a:off x="2388825" y="1008296"/>
            <a:ext cx="16687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ea typeface="宋体" panose="02010600030101010101" pitchFamily="2" charset="-122"/>
              </a:rPr>
              <a:t>闪烁窗</a:t>
            </a:r>
            <a:endParaRPr lang="en-US" sz="1400" b="1" dirty="0">
              <a:ea typeface="宋体" panose="02010600030101010101" pitchFamily="2" charset="-122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0F29E8-328F-4B30-8B1A-EC3E9AC24D6D}"/>
              </a:ext>
            </a:extLst>
          </p:cNvPr>
          <p:cNvGrpSpPr/>
          <p:nvPr/>
        </p:nvGrpSpPr>
        <p:grpSpPr>
          <a:xfrm>
            <a:off x="8315786" y="1409793"/>
            <a:ext cx="2204814" cy="2170113"/>
            <a:chOff x="5667279" y="1250330"/>
            <a:chExt cx="2204814" cy="217011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EBD22BA-0291-471F-98BA-C9E7A654B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980" y="1250330"/>
              <a:ext cx="2170113" cy="217011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AAC300-3DCE-4AF6-A32A-A462588F2310}"/>
                </a:ext>
              </a:extLst>
            </p:cNvPr>
            <p:cNvSpPr txBox="1"/>
            <p:nvPr/>
          </p:nvSpPr>
          <p:spPr>
            <a:xfrm>
              <a:off x="5667279" y="2009668"/>
              <a:ext cx="21948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de-DE" sz="26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无额外的</a:t>
              </a:r>
              <a:r>
                <a:rPr lang="zh-CN" altLang="en-US" sz="26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扫描</a:t>
              </a:r>
              <a:endParaRPr lang="en-US" sz="26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34136C6-2635-443C-A273-0E6CD3E86393}"/>
              </a:ext>
            </a:extLst>
          </p:cNvPr>
          <p:cNvSpPr txBox="1"/>
          <p:nvPr/>
        </p:nvSpPr>
        <p:spPr>
          <a:xfrm>
            <a:off x="7169471" y="5360879"/>
            <a:ext cx="422365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  </a:t>
            </a:r>
            <a:r>
              <a:rPr lang="zh-CN" altLang="en-US" sz="1600" dirty="0"/>
              <a:t>释义：                 </a:t>
            </a:r>
            <a:r>
              <a:rPr lang="en-US" altLang="zh-CN" sz="1600" dirty="0"/>
              <a:t>=</a:t>
            </a:r>
            <a:r>
              <a:rPr lang="zh-CN" altLang="en-US" sz="1600" dirty="0"/>
              <a:t> 独特的骨骼病灶</a:t>
            </a:r>
            <a:endParaRPr lang="en-US" sz="16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19D20C-05DB-4B09-A9C9-1084032C5123}"/>
              </a:ext>
            </a:extLst>
          </p:cNvPr>
          <p:cNvGrpSpPr/>
          <p:nvPr/>
        </p:nvGrpSpPr>
        <p:grpSpPr>
          <a:xfrm>
            <a:off x="4039526" y="2852780"/>
            <a:ext cx="465017" cy="450305"/>
            <a:chOff x="1914922" y="2852780"/>
            <a:chExt cx="465017" cy="450305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75B530C2-8307-4E2B-9F74-9D62FBB8F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27C56601-8839-4272-BECF-F41D298A7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3DA9D8B-D903-4ADD-8E53-CAED7E58A11E}"/>
              </a:ext>
            </a:extLst>
          </p:cNvPr>
          <p:cNvGrpSpPr/>
          <p:nvPr/>
        </p:nvGrpSpPr>
        <p:grpSpPr>
          <a:xfrm>
            <a:off x="4086494" y="2155274"/>
            <a:ext cx="491108" cy="619943"/>
            <a:chOff x="4086494" y="2155274"/>
            <a:chExt cx="491108" cy="619943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E9B28880-3B3D-4E1B-A1A0-3CA8609BF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494" y="2518042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FB7E360E-BD12-46D8-85D7-C47F63E07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502" y="2603767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3">
              <a:extLst>
                <a:ext uri="{FF2B5EF4-FFF2-40B4-BE49-F238E27FC236}">
                  <a16:creationId xmlns:a16="http://schemas.microsoft.com/office/drawing/2014/main" id="{EA0E159C-EBBD-4D40-9A98-898A005C6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529" y="2155274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5D2916C8-9ADD-4AE5-B67E-43F12777C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14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0">
            <a:extLst>
              <a:ext uri="{FF2B5EF4-FFF2-40B4-BE49-F238E27FC236}">
                <a16:creationId xmlns:a16="http://schemas.microsoft.com/office/drawing/2014/main" id="{AF596800-F55A-489B-AA07-C47CB72F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99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7F7A848-6B24-413F-AB68-7D0B41787B7C}"/>
              </a:ext>
            </a:extLst>
          </p:cNvPr>
          <p:cNvSpPr txBox="1"/>
          <p:nvPr/>
        </p:nvSpPr>
        <p:spPr>
          <a:xfrm>
            <a:off x="8730061" y="3651118"/>
            <a:ext cx="141096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de-DE" sz="2400" b="1" dirty="0">
                <a:solidFill>
                  <a:srgbClr val="FF0000"/>
                </a:solidFill>
                <a:ea typeface="宋体" panose="02010600030101010101" pitchFamily="2" charset="-122"/>
              </a:rPr>
              <a:t>未确认</a:t>
            </a:r>
            <a:endParaRPr lang="de-DE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  <a:ea typeface="宋体" panose="02010600030101010101" pitchFamily="2" charset="-122"/>
              </a:rPr>
              <a:t>=</a:t>
            </a:r>
          </a:p>
          <a:p>
            <a:pPr algn="ctr"/>
            <a:r>
              <a:rPr lang="zh-CN" altLang="de-DE" sz="4000" b="1" dirty="0">
                <a:solidFill>
                  <a:srgbClr val="FF0000"/>
                </a:solidFill>
                <a:ea typeface="宋体" panose="02010600030101010101" pitchFamily="2" charset="-122"/>
              </a:rPr>
              <a:t>非</a:t>
            </a:r>
            <a:r>
              <a:rPr lang="de-DE" sz="4000" b="1" dirty="0">
                <a:solidFill>
                  <a:srgbClr val="FF0000"/>
                </a:solidFill>
                <a:ea typeface="宋体" panose="02010600030101010101" pitchFamily="2" charset="-122"/>
              </a:rPr>
              <a:t>PD</a:t>
            </a:r>
            <a:endParaRPr lang="en-US" sz="4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2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DE2C0-9709-484A-8782-EC6204B9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4C8078-6347-42FB-862C-3C5D82EB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</a:t>
            </a:r>
            <a:r>
              <a:rPr lang="en-US" altLang="zh-CN" dirty="0"/>
              <a:t>2</a:t>
            </a:r>
            <a:r>
              <a:rPr lang="zh-CN" altLang="en-US" dirty="0"/>
              <a:t>：无进展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58B300-92D1-4079-98FD-6FE2FB667693}"/>
              </a:ext>
            </a:extLst>
          </p:cNvPr>
          <p:cNvSpPr/>
          <p:nvPr/>
        </p:nvSpPr>
        <p:spPr>
          <a:xfrm>
            <a:off x="5323977" y="1323185"/>
            <a:ext cx="1943100" cy="4278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02658-8435-48F5-B0F7-5DAD31A122BF}"/>
              </a:ext>
            </a:extLst>
          </p:cNvPr>
          <p:cNvSpPr/>
          <p:nvPr/>
        </p:nvSpPr>
        <p:spPr>
          <a:xfrm>
            <a:off x="1229761" y="1007713"/>
            <a:ext cx="4087245" cy="45817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07779-23C0-4F06-B763-D8DA7CB2E610}"/>
              </a:ext>
            </a:extLst>
          </p:cNvPr>
          <p:cNvSpPr/>
          <p:nvPr/>
        </p:nvSpPr>
        <p:spPr>
          <a:xfrm>
            <a:off x="3373906" y="1310793"/>
            <a:ext cx="1943100" cy="42786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DD3E2-EB16-45AA-9A63-E60147364C95}"/>
              </a:ext>
            </a:extLst>
          </p:cNvPr>
          <p:cNvSpPr/>
          <p:nvPr/>
        </p:nvSpPr>
        <p:spPr>
          <a:xfrm>
            <a:off x="1229761" y="1312514"/>
            <a:ext cx="1943100" cy="42786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2AB06-132B-4B7E-8AE0-F9D8A1EBE175}"/>
              </a:ext>
            </a:extLst>
          </p:cNvPr>
          <p:cNvSpPr txBox="1"/>
          <p:nvPr/>
        </p:nvSpPr>
        <p:spPr>
          <a:xfrm>
            <a:off x="1229761" y="5662363"/>
            <a:ext cx="91066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基线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时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处病灶</a:t>
            </a:r>
            <a:endParaRPr lang="en-US" altLang="en-US" sz="1600" dirty="0">
              <a:solidFill>
                <a:schemeClr val="tx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首个治疗后时间点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有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处新病灶</a:t>
            </a:r>
            <a:endParaRPr lang="en-US" altLang="en-US" sz="16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sz="1600" dirty="0">
                <a:ea typeface="宋体" panose="02010600030101010101" pitchFamily="2" charset="-122"/>
              </a:rPr>
              <a:t>这2处病灶在</a:t>
            </a:r>
            <a:r>
              <a:rPr 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时间点3</a:t>
            </a:r>
            <a:r>
              <a:rPr lang="en-US" sz="1600" dirty="0">
                <a:ea typeface="宋体" panose="02010600030101010101" pitchFamily="2" charset="-122"/>
              </a:rPr>
              <a:t>持续存在，在</a:t>
            </a:r>
            <a:r>
              <a:rPr 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时间点3</a:t>
            </a:r>
            <a:r>
              <a:rPr lang="en-US" sz="1600" dirty="0">
                <a:ea typeface="宋体" panose="02010600030101010101" pitchFamily="2" charset="-122"/>
              </a:rPr>
              <a:t>没有出</a:t>
            </a:r>
            <a:r>
              <a:rPr lang="zh-CN" altLang="en-US" sz="1600" dirty="0">
                <a:ea typeface="宋体" panose="02010600030101010101" pitchFamily="2" charset="-122"/>
              </a:rPr>
              <a:t>现</a:t>
            </a:r>
            <a:r>
              <a:rPr lang="en-US" sz="1600" dirty="0" err="1">
                <a:ea typeface="宋体" panose="02010600030101010101" pitchFamily="2" charset="-122"/>
              </a:rPr>
              <a:t>额外的新病灶</a:t>
            </a:r>
            <a:endParaRPr lang="en-US" sz="1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1" name="Text Box 33">
            <a:extLst>
              <a:ext uri="{FF2B5EF4-FFF2-40B4-BE49-F238E27FC236}">
                <a16:creationId xmlns:a16="http://schemas.microsoft.com/office/drawing/2014/main" id="{D3B0E9E0-099A-490F-A2F9-6056846F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012" y="5204365"/>
            <a:ext cx="99059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基线</a:t>
            </a:r>
            <a:endParaRPr lang="en-US" altLang="en-US" sz="1600" dirty="0">
              <a:ea typeface="宋体" panose="02010600030101010101" pitchFamily="2" charset="-122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4AEE5D0E-267B-46F6-A087-8576A94F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43" y="1364202"/>
            <a:ext cx="132873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F4A5134-8E3B-4FA0-A89E-465EB746542E}"/>
              </a:ext>
            </a:extLst>
          </p:cNvPr>
          <p:cNvGrpSpPr/>
          <p:nvPr/>
        </p:nvGrpSpPr>
        <p:grpSpPr>
          <a:xfrm>
            <a:off x="1895381" y="2852780"/>
            <a:ext cx="611860" cy="450305"/>
            <a:chOff x="1914922" y="2852780"/>
            <a:chExt cx="611860" cy="450305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10AB0DC-6BD0-474E-9B1C-1F6025AF4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CDA264EF-0C7C-43E1-8A6B-047CF9CD6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8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8BF36BDC-F46D-472D-949F-27F495A6D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 Box 34">
            <a:extLst>
              <a:ext uri="{FF2B5EF4-FFF2-40B4-BE49-F238E27FC236}">
                <a16:creationId xmlns:a16="http://schemas.microsoft.com/office/drawing/2014/main" id="{4A19429E-267D-487F-9529-2ABACA72D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78" y="5204365"/>
            <a:ext cx="1368557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时间点</a:t>
            </a:r>
            <a:r>
              <a:rPr lang="en-US" altLang="en-US" sz="1600" dirty="0">
                <a:ea typeface="宋体" panose="02010600030101010101" pitchFamily="2" charset="-122"/>
              </a:rPr>
              <a:t>2</a:t>
            </a:r>
          </a:p>
        </p:txBody>
      </p:sp>
      <p:pic>
        <p:nvPicPr>
          <p:cNvPr id="18" name="Picture 17" descr="Skeleton">
            <a:extLst>
              <a:ext uri="{FF2B5EF4-FFF2-40B4-BE49-F238E27FC236}">
                <a16:creationId xmlns:a16="http://schemas.microsoft.com/office/drawing/2014/main" id="{E1B3FF85-E4D2-48CE-96FF-51AE2206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62" y="1371130"/>
            <a:ext cx="1323988" cy="3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8AFDCAF-BAA7-403E-A38B-754CF81B0FE4}"/>
              </a:ext>
            </a:extLst>
          </p:cNvPr>
          <p:cNvGrpSpPr/>
          <p:nvPr/>
        </p:nvGrpSpPr>
        <p:grpSpPr>
          <a:xfrm>
            <a:off x="4086494" y="2116950"/>
            <a:ext cx="491108" cy="257175"/>
            <a:chOff x="4154205" y="2116950"/>
            <a:chExt cx="491108" cy="257175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B54340F3-FC3C-4F5E-9302-743FB6CA2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205" y="2116950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7016F047-36D4-4D1F-808B-C68268DDC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213" y="2202675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4" descr="Skeleton">
            <a:extLst>
              <a:ext uri="{FF2B5EF4-FFF2-40B4-BE49-F238E27FC236}">
                <a16:creationId xmlns:a16="http://schemas.microsoft.com/office/drawing/2014/main" id="{8506B18C-ED18-47CA-9D58-BF21D683A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33" y="1390780"/>
            <a:ext cx="1323988" cy="3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35">
            <a:extLst>
              <a:ext uri="{FF2B5EF4-FFF2-40B4-BE49-F238E27FC236}">
                <a16:creationId xmlns:a16="http://schemas.microsoft.com/office/drawing/2014/main" id="{D40F3546-0713-42E9-B95F-BA4D8710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167" y="5192287"/>
            <a:ext cx="139672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时间点</a:t>
            </a:r>
            <a:r>
              <a:rPr lang="en-US" altLang="en-US" sz="1600" dirty="0">
                <a:ea typeface="宋体" panose="02010600030101010101" pitchFamily="2" charset="-122"/>
              </a:rPr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2D3217-8304-472C-8401-062916BEEB83}"/>
              </a:ext>
            </a:extLst>
          </p:cNvPr>
          <p:cNvCxnSpPr/>
          <p:nvPr/>
        </p:nvCxnSpPr>
        <p:spPr>
          <a:xfrm flipV="1">
            <a:off x="2415018" y="1310792"/>
            <a:ext cx="1715597" cy="3788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114449-6CC0-4BDD-BAA7-0E97EFA09EA6}"/>
              </a:ext>
            </a:extLst>
          </p:cNvPr>
          <p:cNvCxnSpPr/>
          <p:nvPr/>
        </p:nvCxnSpPr>
        <p:spPr>
          <a:xfrm>
            <a:off x="4443657" y="1314869"/>
            <a:ext cx="1845521" cy="2597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71D7747-89DC-4978-8C26-87E1C2612617}"/>
              </a:ext>
            </a:extLst>
          </p:cNvPr>
          <p:cNvSpPr txBox="1"/>
          <p:nvPr/>
        </p:nvSpPr>
        <p:spPr>
          <a:xfrm>
            <a:off x="2388825" y="1008296"/>
            <a:ext cx="16687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ea typeface="宋体" panose="02010600030101010101" pitchFamily="2" charset="-122"/>
              </a:rPr>
              <a:t>闪烁窗</a:t>
            </a:r>
            <a:endParaRPr lang="en-US" sz="1400" b="1" dirty="0">
              <a:ea typeface="宋体" panose="02010600030101010101" pitchFamily="2" charset="-12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D1A829-FA8D-41C5-9563-255EBC0FA727}"/>
              </a:ext>
            </a:extLst>
          </p:cNvPr>
          <p:cNvSpPr txBox="1"/>
          <p:nvPr/>
        </p:nvSpPr>
        <p:spPr>
          <a:xfrm>
            <a:off x="4504289" y="1017821"/>
            <a:ext cx="186388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ea typeface="宋体" panose="02010600030101010101" pitchFamily="2" charset="-122"/>
              </a:rPr>
              <a:t>         最少</a:t>
            </a:r>
            <a:r>
              <a:rPr lang="en-US" altLang="zh-CN" sz="1400" b="1" dirty="0">
                <a:ea typeface="宋体" panose="02010600030101010101" pitchFamily="2" charset="-122"/>
              </a:rPr>
              <a:t>6</a:t>
            </a:r>
            <a:r>
              <a:rPr lang="zh-CN" altLang="en-US" sz="1400" b="1" dirty="0">
                <a:ea typeface="宋体" panose="02010600030101010101" pitchFamily="2" charset="-122"/>
              </a:rPr>
              <a:t>周</a:t>
            </a:r>
            <a:endParaRPr lang="en-US" sz="1400" b="1" dirty="0">
              <a:ea typeface="宋体" panose="02010600030101010101" pitchFamily="2" charset="-122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30985A8-8749-457A-B571-DB0DA231FE66}"/>
              </a:ext>
            </a:extLst>
          </p:cNvPr>
          <p:cNvGrpSpPr/>
          <p:nvPr/>
        </p:nvGrpSpPr>
        <p:grpSpPr>
          <a:xfrm>
            <a:off x="8315786" y="1409793"/>
            <a:ext cx="2204814" cy="2170113"/>
            <a:chOff x="5667279" y="1250330"/>
            <a:chExt cx="2204814" cy="217011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C7CFB64-F8F5-4BC8-B00D-0FFE5303F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980" y="1250330"/>
              <a:ext cx="2170113" cy="217011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BCEB6C-78F6-4B57-8A42-9D4D953B110F}"/>
                </a:ext>
              </a:extLst>
            </p:cNvPr>
            <p:cNvSpPr txBox="1"/>
            <p:nvPr/>
          </p:nvSpPr>
          <p:spPr>
            <a:xfrm>
              <a:off x="5667279" y="2009668"/>
              <a:ext cx="2175510" cy="491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de-DE" sz="26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无额外的病灶</a:t>
              </a:r>
              <a:endParaRPr lang="en-US" sz="26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3B0CBC9-C6B9-4120-B478-F1BB2E77D206}"/>
              </a:ext>
            </a:extLst>
          </p:cNvPr>
          <p:cNvSpPr txBox="1"/>
          <p:nvPr/>
        </p:nvSpPr>
        <p:spPr>
          <a:xfrm>
            <a:off x="8730061" y="3651118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de-DE" sz="4000" b="1" dirty="0">
                <a:solidFill>
                  <a:srgbClr val="FF0000"/>
                </a:solidFill>
                <a:ea typeface="宋体" panose="02010600030101010101" pitchFamily="2" charset="-122"/>
              </a:rPr>
              <a:t>非</a:t>
            </a:r>
            <a:r>
              <a:rPr lang="de-DE" sz="4000" b="1" dirty="0">
                <a:solidFill>
                  <a:srgbClr val="FF0000"/>
                </a:solidFill>
                <a:ea typeface="宋体" panose="02010600030101010101" pitchFamily="2" charset="-122"/>
              </a:rPr>
              <a:t>PD</a:t>
            </a:r>
            <a:endParaRPr lang="en-US" sz="4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191438-CC0A-4F06-B4A2-4FF78593068D}"/>
              </a:ext>
            </a:extLst>
          </p:cNvPr>
          <p:cNvSpPr txBox="1"/>
          <p:nvPr/>
        </p:nvSpPr>
        <p:spPr>
          <a:xfrm>
            <a:off x="7169471" y="5360879"/>
            <a:ext cx="422365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  </a:t>
            </a:r>
            <a:r>
              <a:rPr lang="zh-CN" altLang="en-US" sz="1600" dirty="0"/>
              <a:t>释义：                 </a:t>
            </a:r>
            <a:r>
              <a:rPr lang="en-US" altLang="zh-CN" sz="1600" dirty="0"/>
              <a:t>=</a:t>
            </a:r>
            <a:r>
              <a:rPr lang="zh-CN" altLang="en-US" sz="1600" dirty="0"/>
              <a:t> 独特的骨骼病灶</a:t>
            </a:r>
            <a:endParaRPr lang="en-US" sz="16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108E75-C4C7-4F06-B5E7-17A555BE0147}"/>
              </a:ext>
            </a:extLst>
          </p:cNvPr>
          <p:cNvGrpSpPr/>
          <p:nvPr/>
        </p:nvGrpSpPr>
        <p:grpSpPr>
          <a:xfrm>
            <a:off x="6043624" y="2116950"/>
            <a:ext cx="491108" cy="257175"/>
            <a:chOff x="4154205" y="2116950"/>
            <a:chExt cx="491108" cy="257175"/>
          </a:xfrm>
        </p:grpSpPr>
        <p:pic>
          <p:nvPicPr>
            <p:cNvPr id="49" name="Picture 3">
              <a:extLst>
                <a:ext uri="{FF2B5EF4-FFF2-40B4-BE49-F238E27FC236}">
                  <a16:creationId xmlns:a16="http://schemas.microsoft.com/office/drawing/2014/main" id="{3E94B016-0882-4C69-90EA-24EDF059B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205" y="2116950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>
              <a:extLst>
                <a:ext uri="{FF2B5EF4-FFF2-40B4-BE49-F238E27FC236}">
                  <a16:creationId xmlns:a16="http://schemas.microsoft.com/office/drawing/2014/main" id="{3A904939-3EC5-48FA-84D2-5BBCE44C5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213" y="2202675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A65D93-EF13-47A4-B58B-25DF77E677AC}"/>
              </a:ext>
            </a:extLst>
          </p:cNvPr>
          <p:cNvGrpSpPr/>
          <p:nvPr/>
        </p:nvGrpSpPr>
        <p:grpSpPr>
          <a:xfrm>
            <a:off x="4039526" y="2852780"/>
            <a:ext cx="611860" cy="450305"/>
            <a:chOff x="1914922" y="2852780"/>
            <a:chExt cx="611860" cy="450305"/>
          </a:xfrm>
        </p:grpSpPr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BA961402-07C8-484C-BD42-02B6E54C5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4">
              <a:extLst>
                <a:ext uri="{FF2B5EF4-FFF2-40B4-BE49-F238E27FC236}">
                  <a16:creationId xmlns:a16="http://schemas.microsoft.com/office/drawing/2014/main" id="{A199F689-E459-4A1D-8C30-AB61BCC8C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8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01049BA9-971A-4906-8425-ACF2D6002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D17826-D463-40E5-90E5-15CBDF6F0B2C}"/>
              </a:ext>
            </a:extLst>
          </p:cNvPr>
          <p:cNvGrpSpPr/>
          <p:nvPr/>
        </p:nvGrpSpPr>
        <p:grpSpPr>
          <a:xfrm>
            <a:off x="5983248" y="2852780"/>
            <a:ext cx="611860" cy="450305"/>
            <a:chOff x="1914922" y="2852780"/>
            <a:chExt cx="611860" cy="450305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5B2F24DA-65C3-464E-9227-72F25641E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4">
              <a:extLst>
                <a:ext uri="{FF2B5EF4-FFF2-40B4-BE49-F238E27FC236}">
                  <a16:creationId xmlns:a16="http://schemas.microsoft.com/office/drawing/2014/main" id="{33EEAC70-D64E-4E39-8AB9-480ECFCE2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8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4BFF7FE1-DCF1-44E0-8264-EAAFDCC1A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" name="Picture 3">
            <a:extLst>
              <a:ext uri="{FF2B5EF4-FFF2-40B4-BE49-F238E27FC236}">
                <a16:creationId xmlns:a16="http://schemas.microsoft.com/office/drawing/2014/main" id="{6B8E6804-6BE5-43C1-86E4-85F4B9284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14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0">
            <a:extLst>
              <a:ext uri="{FF2B5EF4-FFF2-40B4-BE49-F238E27FC236}">
                <a16:creationId xmlns:a16="http://schemas.microsoft.com/office/drawing/2014/main" id="{BFC80DB1-1EEC-49CC-9D9F-2947C854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99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27D46F-E951-4518-BBB4-BDAB9C62D007}"/>
              </a:ext>
            </a:extLst>
          </p:cNvPr>
          <p:cNvSpPr/>
          <p:nvPr/>
        </p:nvSpPr>
        <p:spPr>
          <a:xfrm>
            <a:off x="9083523" y="444159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en-US" altLang="en-US" b="1" dirty="0"/>
              <a:t> + 0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DE2C0-9709-484A-8782-EC6204B9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4C8078-6347-42FB-862C-3C5D82EB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</a:t>
            </a:r>
            <a:r>
              <a:rPr lang="en-US" altLang="zh-CN" dirty="0"/>
              <a:t>3</a:t>
            </a:r>
            <a:r>
              <a:rPr lang="zh-CN" altLang="en-US" dirty="0"/>
              <a:t>：闪烁非进展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8212-F4FA-420E-9E1D-9F395FF6CEFA}"/>
              </a:ext>
            </a:extLst>
          </p:cNvPr>
          <p:cNvSpPr/>
          <p:nvPr/>
        </p:nvSpPr>
        <p:spPr>
          <a:xfrm>
            <a:off x="5323977" y="1323185"/>
            <a:ext cx="1943100" cy="4278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733CC-A5C5-4491-BEA5-413899409FC0}"/>
              </a:ext>
            </a:extLst>
          </p:cNvPr>
          <p:cNvSpPr/>
          <p:nvPr/>
        </p:nvSpPr>
        <p:spPr>
          <a:xfrm>
            <a:off x="1229761" y="1007713"/>
            <a:ext cx="4087245" cy="45817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07CF5-2B68-4308-BFDF-8777490C9874}"/>
              </a:ext>
            </a:extLst>
          </p:cNvPr>
          <p:cNvSpPr/>
          <p:nvPr/>
        </p:nvSpPr>
        <p:spPr>
          <a:xfrm>
            <a:off x="3373906" y="1310793"/>
            <a:ext cx="1943100" cy="42786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36A20D-A0B1-4D1F-8FF6-5904980E5D07}"/>
              </a:ext>
            </a:extLst>
          </p:cNvPr>
          <p:cNvSpPr/>
          <p:nvPr/>
        </p:nvSpPr>
        <p:spPr>
          <a:xfrm>
            <a:off x="1229761" y="1312514"/>
            <a:ext cx="1943100" cy="42786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FF4F9-C28C-4936-A211-D377172888A3}"/>
              </a:ext>
            </a:extLst>
          </p:cNvPr>
          <p:cNvSpPr txBox="1"/>
          <p:nvPr/>
        </p:nvSpPr>
        <p:spPr>
          <a:xfrm>
            <a:off x="1233326" y="5641117"/>
            <a:ext cx="910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基线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时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处病灶</a:t>
            </a:r>
            <a:endParaRPr lang="en-US" sz="16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首个治疗后时间点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识别了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处新病灶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, </a:t>
            </a:r>
            <a:r>
              <a:rPr lang="zh-CN" altLang="en-US" sz="1600" dirty="0">
                <a:ea typeface="宋体" panose="02010600030101010101" pitchFamily="2" charset="-122"/>
              </a:rPr>
              <a:t>在</a:t>
            </a:r>
            <a:r>
              <a:rPr 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时间点3</a:t>
            </a:r>
            <a:r>
              <a:rPr lang="zh-CN" altLang="en-US" sz="1600" dirty="0">
                <a:ea typeface="宋体" panose="02010600030101010101" pitchFamily="2" charset="-122"/>
              </a:rPr>
              <a:t>识别了的</a:t>
            </a:r>
            <a:r>
              <a:rPr lang="en-US" altLang="zh-CN" sz="1600" dirty="0"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ea typeface="宋体" panose="02010600030101010101" pitchFamily="2" charset="-122"/>
              </a:rPr>
              <a:t>处额外的新病灶</a:t>
            </a:r>
            <a:endParaRPr lang="en-US" sz="1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4402B91F-DD1F-43E8-8FAE-FB3B0B23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012" y="5204365"/>
            <a:ext cx="99059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基线</a:t>
            </a:r>
            <a:endParaRPr lang="en-US" altLang="en-US" sz="1600" dirty="0">
              <a:ea typeface="宋体" panose="02010600030101010101" pitchFamily="2" charset="-122"/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332D4C2E-FBEE-4B50-95AE-84D5AC72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78" y="5204365"/>
            <a:ext cx="1368557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时间点</a:t>
            </a:r>
            <a:r>
              <a:rPr lang="en-US" altLang="en-US" sz="1600" dirty="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22F7D2F9-91C8-4E46-AF0C-9DB691DD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167" y="5192287"/>
            <a:ext cx="139672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时间点</a:t>
            </a:r>
            <a:r>
              <a:rPr lang="en-US" altLang="en-US" sz="1600" dirty="0">
                <a:ea typeface="宋体" panose="02010600030101010101" pitchFamily="2" charset="-122"/>
              </a:rPr>
              <a:t>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028FC7-C885-4613-A3E1-7B87F6CBC8BE}"/>
              </a:ext>
            </a:extLst>
          </p:cNvPr>
          <p:cNvCxnSpPr/>
          <p:nvPr/>
        </p:nvCxnSpPr>
        <p:spPr>
          <a:xfrm flipV="1">
            <a:off x="2415018" y="1310792"/>
            <a:ext cx="1715597" cy="3788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0FBC0D-DF36-4820-B690-71ACD7A2EE17}"/>
              </a:ext>
            </a:extLst>
          </p:cNvPr>
          <p:cNvCxnSpPr/>
          <p:nvPr/>
        </p:nvCxnSpPr>
        <p:spPr>
          <a:xfrm>
            <a:off x="4443657" y="1314869"/>
            <a:ext cx="1845521" cy="2597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7C2614-87EE-4682-87E4-608071B08336}"/>
              </a:ext>
            </a:extLst>
          </p:cNvPr>
          <p:cNvSpPr txBox="1"/>
          <p:nvPr/>
        </p:nvSpPr>
        <p:spPr>
          <a:xfrm>
            <a:off x="2388825" y="1008296"/>
            <a:ext cx="16687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ea typeface="宋体" panose="02010600030101010101" pitchFamily="2" charset="-122"/>
              </a:rPr>
              <a:t>闪烁窗</a:t>
            </a:r>
            <a:endParaRPr lang="en-US" sz="1400" b="1" dirty="0">
              <a:ea typeface="宋体" panose="02010600030101010101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E1490-8EF5-49ED-8107-A5C5A5BD4D7D}"/>
              </a:ext>
            </a:extLst>
          </p:cNvPr>
          <p:cNvSpPr txBox="1"/>
          <p:nvPr/>
        </p:nvSpPr>
        <p:spPr>
          <a:xfrm>
            <a:off x="4504289" y="1017821"/>
            <a:ext cx="186388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ea typeface="宋体" panose="02010600030101010101" pitchFamily="2" charset="-122"/>
              </a:rPr>
              <a:t>         最少</a:t>
            </a:r>
            <a:r>
              <a:rPr lang="en-US" altLang="zh-CN" sz="1400" b="1" dirty="0">
                <a:ea typeface="宋体" panose="02010600030101010101" pitchFamily="2" charset="-122"/>
              </a:rPr>
              <a:t>6</a:t>
            </a:r>
            <a:r>
              <a:rPr lang="zh-CN" altLang="en-US" sz="1400" b="1" dirty="0">
                <a:ea typeface="宋体" panose="02010600030101010101" pitchFamily="2" charset="-122"/>
              </a:rPr>
              <a:t>周</a:t>
            </a:r>
            <a:endParaRPr lang="en-US" sz="1400" b="1" dirty="0">
              <a:ea typeface="宋体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4FCEB-9041-473D-9795-D1D9068EA211}"/>
              </a:ext>
            </a:extLst>
          </p:cNvPr>
          <p:cNvSpPr txBox="1"/>
          <p:nvPr/>
        </p:nvSpPr>
        <p:spPr>
          <a:xfrm>
            <a:off x="7690871" y="1758596"/>
            <a:ext cx="327846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处额外的病灶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+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之前的新病灶持续存在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=</a:t>
            </a:r>
            <a:endParaRPr lang="en-US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非</a:t>
            </a:r>
            <a:r>
              <a:rPr lang="en-US" alt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PD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F9B44-0B0F-4F18-9D16-6A60E0047BE6}"/>
              </a:ext>
            </a:extLst>
          </p:cNvPr>
          <p:cNvSpPr txBox="1"/>
          <p:nvPr/>
        </p:nvSpPr>
        <p:spPr>
          <a:xfrm>
            <a:off x="7169471" y="5360879"/>
            <a:ext cx="422365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  </a:t>
            </a:r>
            <a:r>
              <a:rPr lang="zh-CN" altLang="en-US" sz="1600" dirty="0"/>
              <a:t>释义：                 </a:t>
            </a:r>
            <a:r>
              <a:rPr lang="en-US" altLang="zh-CN" sz="1600" dirty="0"/>
              <a:t>=</a:t>
            </a:r>
            <a:r>
              <a:rPr lang="zh-CN" altLang="en-US" sz="1600" dirty="0"/>
              <a:t> 独特的骨骼病灶</a:t>
            </a:r>
            <a:endParaRPr lang="en-US" sz="1600" dirty="0"/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A516A9C2-3BE5-4A5F-80A8-DB7EBE6B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14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23C60745-7DAE-4431-AD65-B40DEB42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99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C00A7F-9836-4F8C-A706-0FF509BF6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80" y="1406789"/>
            <a:ext cx="1263124" cy="3778438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F0A9C94-B874-4F17-A041-2FD9AB1450A9}"/>
              </a:ext>
            </a:extLst>
          </p:cNvPr>
          <p:cNvCxnSpPr>
            <a:cxnSpLocks/>
          </p:cNvCxnSpPr>
          <p:nvPr/>
        </p:nvCxnSpPr>
        <p:spPr>
          <a:xfrm flipH="1">
            <a:off x="6368176" y="2090095"/>
            <a:ext cx="1864071" cy="4743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4DFB025-6CEC-4430-B93D-555F23C0D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276" y="1410074"/>
            <a:ext cx="1288703" cy="37956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634CBBC-E12D-4E2E-9A15-1EF9F4B61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946" y="1396969"/>
            <a:ext cx="1276149" cy="3808737"/>
          </a:xfrm>
          <a:prstGeom prst="rect">
            <a:avLst/>
          </a:prstGeom>
        </p:spPr>
      </p:pic>
      <p:sp>
        <p:nvSpPr>
          <p:cNvPr id="60" name="Oval 16">
            <a:extLst>
              <a:ext uri="{FF2B5EF4-FFF2-40B4-BE49-F238E27FC236}">
                <a16:creationId xmlns:a16="http://schemas.microsoft.com/office/drawing/2014/main" id="{DB227C56-EEBA-4695-AC21-0CA60DF05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606" y="5437029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DE2C0-9709-484A-8782-EC6204B9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4C8078-6347-42FB-862C-3C5D82EB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</a:t>
            </a:r>
            <a:r>
              <a:rPr lang="en-US" altLang="zh-CN" dirty="0"/>
              <a:t>4</a:t>
            </a:r>
            <a:r>
              <a:rPr lang="zh-CN" altLang="en-US" dirty="0"/>
              <a:t>：闪烁非进展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8212-F4FA-420E-9E1D-9F395FF6CEFA}"/>
              </a:ext>
            </a:extLst>
          </p:cNvPr>
          <p:cNvSpPr/>
          <p:nvPr/>
        </p:nvSpPr>
        <p:spPr>
          <a:xfrm>
            <a:off x="5323977" y="1323185"/>
            <a:ext cx="1943100" cy="4278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733CC-A5C5-4491-BEA5-413899409FC0}"/>
              </a:ext>
            </a:extLst>
          </p:cNvPr>
          <p:cNvSpPr/>
          <p:nvPr/>
        </p:nvSpPr>
        <p:spPr>
          <a:xfrm>
            <a:off x="1229761" y="1007713"/>
            <a:ext cx="4087245" cy="45817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07CF5-2B68-4308-BFDF-8777490C9874}"/>
              </a:ext>
            </a:extLst>
          </p:cNvPr>
          <p:cNvSpPr/>
          <p:nvPr/>
        </p:nvSpPr>
        <p:spPr>
          <a:xfrm>
            <a:off x="3373906" y="1310793"/>
            <a:ext cx="1943100" cy="42786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36A20D-A0B1-4D1F-8FF6-5904980E5D07}"/>
              </a:ext>
            </a:extLst>
          </p:cNvPr>
          <p:cNvSpPr/>
          <p:nvPr/>
        </p:nvSpPr>
        <p:spPr>
          <a:xfrm>
            <a:off x="1229761" y="1312514"/>
            <a:ext cx="1943100" cy="42786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FF4F9-C28C-4936-A211-D377172888A3}"/>
              </a:ext>
            </a:extLst>
          </p:cNvPr>
          <p:cNvSpPr txBox="1"/>
          <p:nvPr/>
        </p:nvSpPr>
        <p:spPr>
          <a:xfrm>
            <a:off x="1229761" y="5662363"/>
            <a:ext cx="91066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基线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时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处病灶</a:t>
            </a:r>
            <a:endParaRPr lang="en-US" sz="16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首个治疗后时间点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识别了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处新病灶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, 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但在时间点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不再存在</a:t>
            </a:r>
            <a:endParaRPr lang="en-US" sz="1600" dirty="0">
              <a:ea typeface="宋体" panose="02010600030101010101" pitchFamily="2" charset="-122"/>
            </a:endParaRPr>
          </a:p>
          <a:p>
            <a:r>
              <a:rPr lang="zh-CN" altLang="en-US" sz="1600" dirty="0">
                <a:ea typeface="宋体" panose="02010600030101010101" pitchFamily="2" charset="-122"/>
              </a:rPr>
              <a:t>在</a:t>
            </a:r>
            <a:r>
              <a:rPr 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时间点3</a:t>
            </a:r>
            <a:r>
              <a:rPr lang="zh-CN" altLang="en-US" sz="1600" dirty="0">
                <a:ea typeface="宋体" panose="02010600030101010101" pitchFamily="2" charset="-122"/>
              </a:rPr>
              <a:t>识别了的</a:t>
            </a:r>
            <a:r>
              <a:rPr lang="en-US" altLang="zh-CN" sz="1600" dirty="0"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ea typeface="宋体" panose="02010600030101010101" pitchFamily="2" charset="-122"/>
              </a:rPr>
              <a:t>处额外的新病灶</a:t>
            </a:r>
            <a:endParaRPr lang="en-US" sz="1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4402B91F-DD1F-43E8-8FAE-FB3B0B23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012" y="5204365"/>
            <a:ext cx="99059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基线</a:t>
            </a:r>
            <a:endParaRPr lang="en-US" altLang="en-US" sz="1600" dirty="0">
              <a:ea typeface="宋体" panose="02010600030101010101" pitchFamily="2" charset="-122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CBA26C6-3277-454C-BD43-53BBA1208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43" y="1364202"/>
            <a:ext cx="132873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2F54176-E9D1-427F-86BD-3739A6C430FA}"/>
              </a:ext>
            </a:extLst>
          </p:cNvPr>
          <p:cNvGrpSpPr/>
          <p:nvPr/>
        </p:nvGrpSpPr>
        <p:grpSpPr>
          <a:xfrm>
            <a:off x="1895381" y="2852780"/>
            <a:ext cx="611860" cy="450305"/>
            <a:chOff x="1914922" y="2852780"/>
            <a:chExt cx="611860" cy="450305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57D801D-CF3F-4ED2-B428-CE617754E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B525CB8-C2D3-4237-BEA2-33236C755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8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F6E621E-EAA6-4959-9E1D-A01BAE85E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 Box 34">
            <a:extLst>
              <a:ext uri="{FF2B5EF4-FFF2-40B4-BE49-F238E27FC236}">
                <a16:creationId xmlns:a16="http://schemas.microsoft.com/office/drawing/2014/main" id="{332D4C2E-FBEE-4B50-95AE-84D5AC72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78" y="5204365"/>
            <a:ext cx="1368557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时间点</a:t>
            </a:r>
            <a:r>
              <a:rPr lang="en-US" altLang="en-US" sz="1600" dirty="0">
                <a:ea typeface="宋体" panose="02010600030101010101" pitchFamily="2" charset="-122"/>
              </a:rPr>
              <a:t>2</a:t>
            </a:r>
          </a:p>
        </p:txBody>
      </p:sp>
      <p:pic>
        <p:nvPicPr>
          <p:cNvPr id="17" name="Picture 16" descr="Skeleton">
            <a:extLst>
              <a:ext uri="{FF2B5EF4-FFF2-40B4-BE49-F238E27FC236}">
                <a16:creationId xmlns:a16="http://schemas.microsoft.com/office/drawing/2014/main" id="{A0D788AE-E44E-4225-865F-FDD6D0A8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62" y="1371130"/>
            <a:ext cx="1323988" cy="3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CB77309-81D8-4C64-A164-472B00D250C6}"/>
              </a:ext>
            </a:extLst>
          </p:cNvPr>
          <p:cNvGrpSpPr/>
          <p:nvPr/>
        </p:nvGrpSpPr>
        <p:grpSpPr>
          <a:xfrm>
            <a:off x="4086494" y="2478678"/>
            <a:ext cx="491108" cy="257175"/>
            <a:chOff x="4154205" y="2116950"/>
            <a:chExt cx="491108" cy="257175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C0CF2FA5-AAB4-4A71-98BE-42E710655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205" y="2116950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FFF41E78-F960-457E-A2A7-6935E7D56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213" y="2202675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 descr="Skeleton">
            <a:extLst>
              <a:ext uri="{FF2B5EF4-FFF2-40B4-BE49-F238E27FC236}">
                <a16:creationId xmlns:a16="http://schemas.microsoft.com/office/drawing/2014/main" id="{30C96BC6-F0E3-43C4-B3BD-2F9C1285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33" y="1390780"/>
            <a:ext cx="1323988" cy="3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5">
            <a:extLst>
              <a:ext uri="{FF2B5EF4-FFF2-40B4-BE49-F238E27FC236}">
                <a16:creationId xmlns:a16="http://schemas.microsoft.com/office/drawing/2014/main" id="{22F7D2F9-91C8-4E46-AF0C-9DB691DD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167" y="5192287"/>
            <a:ext cx="139672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时间点</a:t>
            </a:r>
            <a:r>
              <a:rPr lang="en-US" altLang="en-US" sz="1600" dirty="0">
                <a:ea typeface="宋体" panose="02010600030101010101" pitchFamily="2" charset="-122"/>
              </a:rPr>
              <a:t>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028FC7-C885-4613-A3E1-7B87F6CBC8BE}"/>
              </a:ext>
            </a:extLst>
          </p:cNvPr>
          <p:cNvCxnSpPr/>
          <p:nvPr/>
        </p:nvCxnSpPr>
        <p:spPr>
          <a:xfrm flipV="1">
            <a:off x="2415018" y="1310792"/>
            <a:ext cx="1715597" cy="3788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0FBC0D-DF36-4820-B690-71ACD7A2EE17}"/>
              </a:ext>
            </a:extLst>
          </p:cNvPr>
          <p:cNvCxnSpPr/>
          <p:nvPr/>
        </p:nvCxnSpPr>
        <p:spPr>
          <a:xfrm>
            <a:off x="4443657" y="1314869"/>
            <a:ext cx="1845521" cy="2597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7C2614-87EE-4682-87E4-608071B08336}"/>
              </a:ext>
            </a:extLst>
          </p:cNvPr>
          <p:cNvSpPr txBox="1"/>
          <p:nvPr/>
        </p:nvSpPr>
        <p:spPr>
          <a:xfrm>
            <a:off x="2388825" y="1008296"/>
            <a:ext cx="16687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ea typeface="宋体" panose="02010600030101010101" pitchFamily="2" charset="-122"/>
              </a:rPr>
              <a:t>闪烁窗</a:t>
            </a:r>
            <a:endParaRPr lang="en-US" sz="1400" b="1" dirty="0">
              <a:ea typeface="宋体" panose="02010600030101010101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E1490-8EF5-49ED-8107-A5C5A5BD4D7D}"/>
              </a:ext>
            </a:extLst>
          </p:cNvPr>
          <p:cNvSpPr txBox="1"/>
          <p:nvPr/>
        </p:nvSpPr>
        <p:spPr>
          <a:xfrm>
            <a:off x="4504290" y="1017821"/>
            <a:ext cx="1396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ea typeface="宋体" panose="02010600030101010101" pitchFamily="2" charset="-122"/>
              </a:rPr>
              <a:t>         最少</a:t>
            </a:r>
            <a:r>
              <a:rPr lang="en-US" altLang="zh-CN" sz="1400" b="1" dirty="0">
                <a:ea typeface="宋体" panose="02010600030101010101" pitchFamily="2" charset="-122"/>
              </a:rPr>
              <a:t>6</a:t>
            </a:r>
            <a:r>
              <a:rPr lang="zh-CN" altLang="en-US" sz="1400" b="1" dirty="0">
                <a:ea typeface="宋体" panose="02010600030101010101" pitchFamily="2" charset="-122"/>
              </a:rPr>
              <a:t>周</a:t>
            </a:r>
            <a:endParaRPr lang="en-US" sz="1400" b="1" dirty="0">
              <a:ea typeface="宋体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4FCEB-9041-473D-9795-D1D9068EA211}"/>
              </a:ext>
            </a:extLst>
          </p:cNvPr>
          <p:cNvSpPr txBox="1"/>
          <p:nvPr/>
        </p:nvSpPr>
        <p:spPr>
          <a:xfrm>
            <a:off x="8000251" y="1758596"/>
            <a:ext cx="265970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闪烁病灶不再存在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4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非</a:t>
            </a:r>
            <a:r>
              <a:rPr lang="en-US" alt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PD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F9B44-0B0F-4F18-9D16-6A60E0047BE6}"/>
              </a:ext>
            </a:extLst>
          </p:cNvPr>
          <p:cNvSpPr txBox="1"/>
          <p:nvPr/>
        </p:nvSpPr>
        <p:spPr>
          <a:xfrm>
            <a:off x="7169471" y="5360879"/>
            <a:ext cx="422365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  </a:t>
            </a:r>
            <a:r>
              <a:rPr lang="zh-CN" altLang="en-US" sz="1600" dirty="0"/>
              <a:t>释义：                 </a:t>
            </a:r>
            <a:r>
              <a:rPr lang="en-US" altLang="zh-CN" sz="1600" dirty="0"/>
              <a:t>=</a:t>
            </a:r>
            <a:r>
              <a:rPr lang="zh-CN" altLang="en-US" sz="1600" dirty="0"/>
              <a:t> 独特的骨骼病灶</a:t>
            </a:r>
            <a:endParaRPr lang="en-US" sz="1600" dirty="0"/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A516A9C2-3BE5-4A5F-80A8-DB7EBE6B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14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23C60745-7DAE-4431-AD65-B40DEB42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99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DF72C220-3C29-4363-A75B-392626E9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32" y="2564403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7F033D3-F270-4984-A3C1-699A754452E9}"/>
              </a:ext>
            </a:extLst>
          </p:cNvPr>
          <p:cNvGrpSpPr/>
          <p:nvPr/>
        </p:nvGrpSpPr>
        <p:grpSpPr>
          <a:xfrm>
            <a:off x="4039526" y="2852780"/>
            <a:ext cx="611860" cy="450305"/>
            <a:chOff x="1914922" y="2852780"/>
            <a:chExt cx="611860" cy="450305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67FE6024-9DB1-42F1-A5CF-133384757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BA53EE3E-40A4-48F1-8A8B-28A16C375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8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2020F799-460C-43C1-97D7-088C780E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4B2D70-1EE3-4019-A70A-3E7712546308}"/>
              </a:ext>
            </a:extLst>
          </p:cNvPr>
          <p:cNvGrpSpPr/>
          <p:nvPr/>
        </p:nvGrpSpPr>
        <p:grpSpPr>
          <a:xfrm>
            <a:off x="5983248" y="2852780"/>
            <a:ext cx="611860" cy="450305"/>
            <a:chOff x="1914922" y="2852780"/>
            <a:chExt cx="611860" cy="450305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74BD7001-B757-41FD-AB4D-2DCCAC9B0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1EE47AAB-1833-4573-88F5-D90ECBA91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8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2ABC4C4B-9219-471F-9614-88F28DB2C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2" name="Picture 8">
            <a:extLst>
              <a:ext uri="{FF2B5EF4-FFF2-40B4-BE49-F238E27FC236}">
                <a16:creationId xmlns:a16="http://schemas.microsoft.com/office/drawing/2014/main" id="{3CD03E4B-0F61-4F7B-905E-86DD26DC1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33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282CCDE-97AF-4A10-BF4F-A8A8A7FED70C}"/>
              </a:ext>
            </a:extLst>
          </p:cNvPr>
          <p:cNvGrpSpPr/>
          <p:nvPr/>
        </p:nvGrpSpPr>
        <p:grpSpPr>
          <a:xfrm>
            <a:off x="6072029" y="2111647"/>
            <a:ext cx="440529" cy="254567"/>
            <a:chOff x="6072029" y="2111647"/>
            <a:chExt cx="440529" cy="254567"/>
          </a:xfrm>
        </p:grpSpPr>
        <p:pic>
          <p:nvPicPr>
            <p:cNvPr id="44" name="Picture 8">
              <a:extLst>
                <a:ext uri="{FF2B5EF4-FFF2-40B4-BE49-F238E27FC236}">
                  <a16:creationId xmlns:a16="http://schemas.microsoft.com/office/drawing/2014/main" id="{6F263421-A2BC-4C56-A71F-A0819C877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458" y="2111647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8">
              <a:extLst>
                <a:ext uri="{FF2B5EF4-FFF2-40B4-BE49-F238E27FC236}">
                  <a16:creationId xmlns:a16="http://schemas.microsoft.com/office/drawing/2014/main" id="{A88075A6-A200-48F7-B6B7-7FA57502F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029" y="2201114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F0A9C94-B874-4F17-A041-2FD9AB1450A9}"/>
              </a:ext>
            </a:extLst>
          </p:cNvPr>
          <p:cNvCxnSpPr>
            <a:cxnSpLocks/>
          </p:cNvCxnSpPr>
          <p:nvPr/>
        </p:nvCxnSpPr>
        <p:spPr>
          <a:xfrm flipH="1">
            <a:off x="6192400" y="1987239"/>
            <a:ext cx="1602974" cy="5600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8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DE2C0-9709-484A-8782-EC6204B9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4C8078-6347-42FB-862C-3C5D82EB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2 + 2</a:t>
            </a:r>
            <a:r>
              <a:rPr lang="zh-CN" altLang="en-US" dirty="0"/>
              <a:t>进展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5ED78-BB4D-49E0-AEFC-E27333625416}"/>
              </a:ext>
            </a:extLst>
          </p:cNvPr>
          <p:cNvSpPr/>
          <p:nvPr/>
        </p:nvSpPr>
        <p:spPr>
          <a:xfrm>
            <a:off x="5323977" y="1323185"/>
            <a:ext cx="1943100" cy="4278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D77342-288C-40C4-AF7E-6D93190797DF}"/>
              </a:ext>
            </a:extLst>
          </p:cNvPr>
          <p:cNvSpPr/>
          <p:nvPr/>
        </p:nvSpPr>
        <p:spPr>
          <a:xfrm>
            <a:off x="1229761" y="1007713"/>
            <a:ext cx="4087245" cy="45817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D846D-427E-483A-84C6-E741A9999E08}"/>
              </a:ext>
            </a:extLst>
          </p:cNvPr>
          <p:cNvSpPr/>
          <p:nvPr/>
        </p:nvSpPr>
        <p:spPr>
          <a:xfrm>
            <a:off x="3373906" y="1310793"/>
            <a:ext cx="1943100" cy="42786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4D6A9D-EA0A-464D-98BB-6D21EA98C7D4}"/>
              </a:ext>
            </a:extLst>
          </p:cNvPr>
          <p:cNvSpPr/>
          <p:nvPr/>
        </p:nvSpPr>
        <p:spPr>
          <a:xfrm>
            <a:off x="1229761" y="1312514"/>
            <a:ext cx="1943100" cy="42786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C335E-01BA-448A-8CD7-B8DDF7423042}"/>
              </a:ext>
            </a:extLst>
          </p:cNvPr>
          <p:cNvSpPr txBox="1"/>
          <p:nvPr/>
        </p:nvSpPr>
        <p:spPr>
          <a:xfrm>
            <a:off x="1229761" y="5662363"/>
            <a:ext cx="91066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基线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时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处病灶</a:t>
            </a:r>
          </a:p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首个治疗后时间点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有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处新病灶且其在时间点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持续存在</a:t>
            </a:r>
          </a:p>
          <a:p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时间点</a:t>
            </a:r>
            <a:r>
              <a:rPr lang="en-US" altLang="zh-CN" sz="16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时有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处额外的新病灶，确认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PD</a:t>
            </a:r>
            <a:r>
              <a:rPr lang="zh-CN" altLang="en-US" sz="1600" dirty="0">
                <a:ea typeface="宋体" panose="02010600030101010101" pitchFamily="2" charset="-122"/>
                <a:sym typeface="+mn-ea"/>
              </a:rPr>
              <a:t>发生开始于时间点</a:t>
            </a:r>
            <a:r>
              <a:rPr lang="en-US" altLang="zh-CN" sz="1600" dirty="0">
                <a:ea typeface="宋体" panose="02010600030101010101" pitchFamily="2" charset="-122"/>
                <a:sym typeface="+mn-ea"/>
              </a:rPr>
              <a:t>2</a:t>
            </a: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59DA9A1F-F3CF-4308-89AA-7E03DA469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012" y="5204365"/>
            <a:ext cx="99059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基线</a:t>
            </a:r>
            <a:endParaRPr lang="en-US" altLang="en-US" sz="1600" dirty="0">
              <a:ea typeface="宋体" panose="02010600030101010101" pitchFamily="2" charset="-122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966DE77-8F74-4581-92BE-F669254A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43" y="1364202"/>
            <a:ext cx="132873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136C902-55B7-44F9-95BD-0B108BB2550E}"/>
              </a:ext>
            </a:extLst>
          </p:cNvPr>
          <p:cNvGrpSpPr/>
          <p:nvPr/>
        </p:nvGrpSpPr>
        <p:grpSpPr>
          <a:xfrm>
            <a:off x="1895381" y="2852780"/>
            <a:ext cx="611860" cy="450305"/>
            <a:chOff x="1914922" y="2852780"/>
            <a:chExt cx="611860" cy="450305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0CB5ABA-93C2-4ED9-A695-37C0AB064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3805D26-D5D8-44E6-9781-DB2A84A54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8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AB003448-9CC2-4C4E-B229-B07D4DF0C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 Box 34">
            <a:extLst>
              <a:ext uri="{FF2B5EF4-FFF2-40B4-BE49-F238E27FC236}">
                <a16:creationId xmlns:a16="http://schemas.microsoft.com/office/drawing/2014/main" id="{E44889BD-6C82-44F2-AF26-F3879DC96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78" y="5204365"/>
            <a:ext cx="1368557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时间点</a:t>
            </a:r>
            <a:r>
              <a:rPr lang="en-US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</a:p>
        </p:txBody>
      </p:sp>
      <p:pic>
        <p:nvPicPr>
          <p:cNvPr id="17" name="Picture 16" descr="Skeleton">
            <a:extLst>
              <a:ext uri="{FF2B5EF4-FFF2-40B4-BE49-F238E27FC236}">
                <a16:creationId xmlns:a16="http://schemas.microsoft.com/office/drawing/2014/main" id="{3E5BC1B2-2791-49D6-940A-B3DDCBCD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62" y="1371130"/>
            <a:ext cx="1323988" cy="3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A77A44-643A-4C8E-AFB9-564DC5BB4BA3}"/>
              </a:ext>
            </a:extLst>
          </p:cNvPr>
          <p:cNvGrpSpPr/>
          <p:nvPr/>
        </p:nvGrpSpPr>
        <p:grpSpPr>
          <a:xfrm>
            <a:off x="4086494" y="2478678"/>
            <a:ext cx="491108" cy="257175"/>
            <a:chOff x="4154205" y="2116950"/>
            <a:chExt cx="491108" cy="257175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7955895E-D615-49C0-85AC-39B3390B5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205" y="2116950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228EF7AE-6EE5-4CC8-BEDC-010ECCA78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213" y="2202675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 descr="Skeleton">
            <a:extLst>
              <a:ext uri="{FF2B5EF4-FFF2-40B4-BE49-F238E27FC236}">
                <a16:creationId xmlns:a16="http://schemas.microsoft.com/office/drawing/2014/main" id="{4365D53F-5CE2-40D4-80DF-88E36306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33" y="1390780"/>
            <a:ext cx="1323988" cy="3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5">
            <a:extLst>
              <a:ext uri="{FF2B5EF4-FFF2-40B4-BE49-F238E27FC236}">
                <a16:creationId xmlns:a16="http://schemas.microsoft.com/office/drawing/2014/main" id="{B6F049EE-AF25-4A90-B38A-3C84ACA36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167" y="5192287"/>
            <a:ext cx="139672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a typeface="宋体" panose="02010600030101010101" pitchFamily="2" charset="-122"/>
              </a:rPr>
              <a:t>时间点</a:t>
            </a:r>
            <a:r>
              <a:rPr lang="en-US" altLang="en-US" sz="1600" dirty="0">
                <a:ea typeface="宋体" panose="02010600030101010101" pitchFamily="2" charset="-122"/>
              </a:rPr>
              <a:t>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BF290E-3675-4118-950F-B1A1ED3940F6}"/>
              </a:ext>
            </a:extLst>
          </p:cNvPr>
          <p:cNvCxnSpPr/>
          <p:nvPr/>
        </p:nvCxnSpPr>
        <p:spPr>
          <a:xfrm flipV="1">
            <a:off x="2415018" y="1310792"/>
            <a:ext cx="1715597" cy="3788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9E914E-8C5D-45F7-89C0-A084B069811A}"/>
              </a:ext>
            </a:extLst>
          </p:cNvPr>
          <p:cNvCxnSpPr/>
          <p:nvPr/>
        </p:nvCxnSpPr>
        <p:spPr>
          <a:xfrm>
            <a:off x="4443657" y="1314869"/>
            <a:ext cx="1845521" cy="2597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D6E242-F8ED-4188-9E02-12D70EE44A5C}"/>
              </a:ext>
            </a:extLst>
          </p:cNvPr>
          <p:cNvSpPr txBox="1"/>
          <p:nvPr/>
        </p:nvSpPr>
        <p:spPr>
          <a:xfrm>
            <a:off x="2415018" y="928155"/>
            <a:ext cx="16687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ea typeface="宋体" panose="02010600030101010101" pitchFamily="2" charset="-122"/>
              </a:rPr>
              <a:t>闪烁窗</a:t>
            </a:r>
            <a:endParaRPr lang="en-US" sz="1400" b="1" dirty="0">
              <a:ea typeface="宋体" panose="02010600030101010101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8E2D1-FC44-4111-B267-46A69CEFC6CA}"/>
              </a:ext>
            </a:extLst>
          </p:cNvPr>
          <p:cNvSpPr txBox="1"/>
          <p:nvPr/>
        </p:nvSpPr>
        <p:spPr>
          <a:xfrm>
            <a:off x="4504289" y="1017821"/>
            <a:ext cx="186388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ea typeface="宋体" panose="02010600030101010101" pitchFamily="2" charset="-122"/>
              </a:rPr>
              <a:t>         最少</a:t>
            </a:r>
            <a:r>
              <a:rPr lang="en-US" altLang="zh-CN" sz="1400" b="1" dirty="0">
                <a:ea typeface="宋体" panose="02010600030101010101" pitchFamily="2" charset="-122"/>
              </a:rPr>
              <a:t>6</a:t>
            </a:r>
            <a:r>
              <a:rPr lang="zh-CN" altLang="en-US" sz="1400" b="1" dirty="0">
                <a:ea typeface="宋体" panose="02010600030101010101" pitchFamily="2" charset="-122"/>
              </a:rPr>
              <a:t>周</a:t>
            </a:r>
            <a:endParaRPr lang="en-US" sz="1400" b="1" dirty="0">
              <a:ea typeface="宋体" panose="02010600030101010101" pitchFamily="2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EE7561-20A6-4C17-A485-8FB8BFDC5748}"/>
              </a:ext>
            </a:extLst>
          </p:cNvPr>
          <p:cNvSpPr txBox="1"/>
          <p:nvPr/>
        </p:nvSpPr>
        <p:spPr>
          <a:xfrm>
            <a:off x="7705573" y="1779573"/>
            <a:ext cx="327846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处额外的病灶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+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之前的新病灶持续存在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=</a:t>
            </a:r>
            <a:endParaRPr lang="en-US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PD</a:t>
            </a:r>
            <a:endParaRPr lang="en-US" sz="4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96BE79-883C-4CC7-B9F3-99961FD1B76E}"/>
              </a:ext>
            </a:extLst>
          </p:cNvPr>
          <p:cNvSpPr txBox="1"/>
          <p:nvPr/>
        </p:nvSpPr>
        <p:spPr>
          <a:xfrm>
            <a:off x="7198610" y="5351391"/>
            <a:ext cx="422365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  </a:t>
            </a:r>
            <a:r>
              <a:rPr lang="zh-CN" altLang="en-US" sz="1600" dirty="0"/>
              <a:t>释义：                 </a:t>
            </a:r>
            <a:r>
              <a:rPr lang="en-US" altLang="zh-CN" sz="1600" dirty="0"/>
              <a:t>=</a:t>
            </a:r>
            <a:r>
              <a:rPr lang="zh-CN" altLang="en-US" sz="1600" dirty="0"/>
              <a:t> 独特的骨骼病灶</a:t>
            </a:r>
            <a:endParaRPr lang="en-US" sz="1600" dirty="0"/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BDB4109C-547B-4673-8955-BD1835BB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14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40D67F7D-40D2-413E-8E64-DA46B11F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99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23AE266-D406-44E4-B3E1-3E255CE78073}"/>
              </a:ext>
            </a:extLst>
          </p:cNvPr>
          <p:cNvGrpSpPr/>
          <p:nvPr/>
        </p:nvGrpSpPr>
        <p:grpSpPr>
          <a:xfrm>
            <a:off x="6043624" y="2478678"/>
            <a:ext cx="491108" cy="257175"/>
            <a:chOff x="4154205" y="2116950"/>
            <a:chExt cx="491108" cy="257175"/>
          </a:xfrm>
        </p:grpSpPr>
        <p:pic>
          <p:nvPicPr>
            <p:cNvPr id="36" name="Picture 3">
              <a:extLst>
                <a:ext uri="{FF2B5EF4-FFF2-40B4-BE49-F238E27FC236}">
                  <a16:creationId xmlns:a16="http://schemas.microsoft.com/office/drawing/2014/main" id="{9066E53A-7E94-4D31-A3F5-058ACB4EE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205" y="2116950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3CCE94A2-0B91-473D-BD89-6783AFDE4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213" y="2202675"/>
              <a:ext cx="1651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D5FBFC-F260-446E-80E8-6B02C1B3D43F}"/>
              </a:ext>
            </a:extLst>
          </p:cNvPr>
          <p:cNvGrpSpPr/>
          <p:nvPr/>
        </p:nvGrpSpPr>
        <p:grpSpPr>
          <a:xfrm>
            <a:off x="4039526" y="2852780"/>
            <a:ext cx="611860" cy="450305"/>
            <a:chOff x="1914922" y="2852780"/>
            <a:chExt cx="611860" cy="450305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DF8CACC8-730A-4863-ABC0-A9B376449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A04BAFEA-13A6-4516-9E7E-59ED1DA54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8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F37F576F-C2FB-48C3-8308-4704C8BFB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D86056-491C-4DC4-9672-57D33E41E43D}"/>
              </a:ext>
            </a:extLst>
          </p:cNvPr>
          <p:cNvGrpSpPr/>
          <p:nvPr/>
        </p:nvGrpSpPr>
        <p:grpSpPr>
          <a:xfrm>
            <a:off x="5983248" y="2852780"/>
            <a:ext cx="611860" cy="450305"/>
            <a:chOff x="1914922" y="2852780"/>
            <a:chExt cx="611860" cy="450305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E4E96895-0C60-48D8-8E80-36E7398EB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2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08E597BF-F45D-41EC-B205-60704B349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82" y="2852780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3CD46CD9-36C1-4EB4-8EE1-32443B8AB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39" y="3137985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6" name="Picture 8">
            <a:extLst>
              <a:ext uri="{FF2B5EF4-FFF2-40B4-BE49-F238E27FC236}">
                <a16:creationId xmlns:a16="http://schemas.microsoft.com/office/drawing/2014/main" id="{DCB03910-C507-4464-B4FE-6761341D5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33" y="5437434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0DBA8F1-040B-498D-BA89-142355827EB3}"/>
              </a:ext>
            </a:extLst>
          </p:cNvPr>
          <p:cNvGrpSpPr/>
          <p:nvPr/>
        </p:nvGrpSpPr>
        <p:grpSpPr>
          <a:xfrm>
            <a:off x="6072029" y="2111647"/>
            <a:ext cx="440529" cy="254567"/>
            <a:chOff x="6072029" y="2111647"/>
            <a:chExt cx="440529" cy="254567"/>
          </a:xfrm>
        </p:grpSpPr>
        <p:pic>
          <p:nvPicPr>
            <p:cNvPr id="47" name="Picture 8">
              <a:extLst>
                <a:ext uri="{FF2B5EF4-FFF2-40B4-BE49-F238E27FC236}">
                  <a16:creationId xmlns:a16="http://schemas.microsoft.com/office/drawing/2014/main" id="{52D7BE4E-B5B6-4ED3-8424-10966B643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458" y="2111647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8">
              <a:extLst>
                <a:ext uri="{FF2B5EF4-FFF2-40B4-BE49-F238E27FC236}">
                  <a16:creationId xmlns:a16="http://schemas.microsoft.com/office/drawing/2014/main" id="{ECBEEC85-155D-4A63-A385-BAD2DF89B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029" y="2201114"/>
              <a:ext cx="1651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2F1F34-6915-4AF7-B029-03540734F286}"/>
              </a:ext>
            </a:extLst>
          </p:cNvPr>
          <p:cNvCxnSpPr>
            <a:cxnSpLocks/>
          </p:cNvCxnSpPr>
          <p:nvPr/>
        </p:nvCxnSpPr>
        <p:spPr>
          <a:xfrm flipH="1" flipV="1">
            <a:off x="6595108" y="2650129"/>
            <a:ext cx="1110465" cy="82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4663D5-BEFC-4464-AB54-A4D84BCA30E7}"/>
              </a:ext>
            </a:extLst>
          </p:cNvPr>
          <p:cNvCxnSpPr>
            <a:cxnSpLocks/>
          </p:cNvCxnSpPr>
          <p:nvPr/>
        </p:nvCxnSpPr>
        <p:spPr>
          <a:xfrm flipH="1">
            <a:off x="6584096" y="2035173"/>
            <a:ext cx="1602974" cy="1400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175E373-C37B-4926-9BB1-9D37355DD3D4}"/>
              </a:ext>
            </a:extLst>
          </p:cNvPr>
          <p:cNvSpPr/>
          <p:nvPr/>
        </p:nvSpPr>
        <p:spPr>
          <a:xfrm>
            <a:off x="8992784" y="415240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en-US" altLang="en-US" b="1" dirty="0"/>
              <a:t> + </a:t>
            </a:r>
            <a:r>
              <a:rPr lang="en-US" altLang="zh-CN" b="1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65B7FA6-53BB-DC4C-8ECE-D20724115F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2528415"/>
              </p:ext>
            </p:extLst>
          </p:nvPr>
        </p:nvGraphicFramePr>
        <p:xfrm>
          <a:off x="838200" y="2037074"/>
          <a:ext cx="10522130" cy="18172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04426">
                  <a:extLst>
                    <a:ext uri="{9D8B030D-6E8A-4147-A177-3AD203B41FA5}">
                      <a16:colId xmlns:a16="http://schemas.microsoft.com/office/drawing/2014/main" val="3097808117"/>
                    </a:ext>
                  </a:extLst>
                </a:gridCol>
                <a:gridCol w="2104426">
                  <a:extLst>
                    <a:ext uri="{9D8B030D-6E8A-4147-A177-3AD203B41FA5}">
                      <a16:colId xmlns:a16="http://schemas.microsoft.com/office/drawing/2014/main" val="1624975536"/>
                    </a:ext>
                  </a:extLst>
                </a:gridCol>
                <a:gridCol w="2104426">
                  <a:extLst>
                    <a:ext uri="{9D8B030D-6E8A-4147-A177-3AD203B41FA5}">
                      <a16:colId xmlns:a16="http://schemas.microsoft.com/office/drawing/2014/main" val="2033644216"/>
                    </a:ext>
                  </a:extLst>
                </a:gridCol>
                <a:gridCol w="2104426">
                  <a:extLst>
                    <a:ext uri="{9D8B030D-6E8A-4147-A177-3AD203B41FA5}">
                      <a16:colId xmlns:a16="http://schemas.microsoft.com/office/drawing/2014/main" val="868441184"/>
                    </a:ext>
                  </a:extLst>
                </a:gridCol>
                <a:gridCol w="2104426">
                  <a:extLst>
                    <a:ext uri="{9D8B030D-6E8A-4147-A177-3AD203B41FA5}">
                      <a16:colId xmlns:a16="http://schemas.microsoft.com/office/drawing/2014/main" val="2292603674"/>
                    </a:ext>
                  </a:extLst>
                </a:gridCol>
              </a:tblGrid>
              <a:tr h="605745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3098" marR="437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基线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3098" marR="437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时间点</a:t>
                      </a:r>
                      <a:r>
                        <a:rPr lang="en-US" altLang="zh-CN" sz="1800" dirty="0"/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3098" marR="437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时间点</a:t>
                      </a:r>
                      <a:r>
                        <a:rPr lang="en-US" altLang="zh-CN" sz="1800" dirty="0"/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3098" marR="437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时间点</a:t>
                      </a:r>
                      <a:r>
                        <a:rPr lang="en-US" altLang="zh-CN" sz="1800" dirty="0"/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3098" marR="43787" anchor="ctr"/>
                </a:tc>
                <a:extLst>
                  <a:ext uri="{0D108BD9-81ED-4DB2-BD59-A6C34878D82A}">
                    <a16:rowId xmlns:a16="http://schemas.microsoft.com/office/drawing/2014/main" val="686786061"/>
                  </a:ext>
                </a:extLst>
              </a:tr>
              <a:tr h="605745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已识别病灶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3098" marR="437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-110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eneva" pitchFamily="-110" charset="-128"/>
                        <a:cs typeface="Geneva" pitchFamily="-110" charset="-128"/>
                      </a:endParaRPr>
                    </a:p>
                  </a:txBody>
                  <a:tcPr marL="43676" marR="436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-110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eneva" pitchFamily="-110" charset="-128"/>
                        <a:cs typeface="Geneva" pitchFamily="-110" charset="-128"/>
                      </a:endParaRPr>
                    </a:p>
                  </a:txBody>
                  <a:tcPr marL="43676" marR="436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-110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eneva" pitchFamily="-110" charset="-128"/>
                        <a:cs typeface="Geneva" pitchFamily="-110" charset="-128"/>
                      </a:endParaRPr>
                    </a:p>
                  </a:txBody>
                  <a:tcPr marL="43676" marR="436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-110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eneva" pitchFamily="-110" charset="-128"/>
                        <a:cs typeface="Geneva" pitchFamily="-110" charset="-128"/>
                      </a:endParaRPr>
                    </a:p>
                  </a:txBody>
                  <a:tcPr marL="43676" marR="43676" anchor="ctr" horzOverflow="overflow"/>
                </a:tc>
                <a:extLst>
                  <a:ext uri="{0D108BD9-81ED-4DB2-BD59-A6C34878D82A}">
                    <a16:rowId xmlns:a16="http://schemas.microsoft.com/office/drawing/2014/main" val="2997927709"/>
                  </a:ext>
                </a:extLst>
              </a:tr>
              <a:tr h="605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进展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3098" marR="437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-110" charset="0"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否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eneva" pitchFamily="-110" charset="-128"/>
                        <a:cs typeface="Geneva" pitchFamily="-110" charset="-128"/>
                      </a:endParaRPr>
                    </a:p>
                  </a:txBody>
                  <a:tcPr marL="43676" marR="436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-110" charset="0"/>
                        <a:buNone/>
                        <a:tabLst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否</a:t>
                      </a:r>
                      <a:endParaRPr kumimoji="0" 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676" marR="436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-110" charset="0"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PD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eneva" pitchFamily="-110" charset="-128"/>
                        <a:cs typeface="Geneva" pitchFamily="-110" charset="-128"/>
                      </a:endParaRPr>
                    </a:p>
                  </a:txBody>
                  <a:tcPr marL="43676" marR="436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-110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eneva" pitchFamily="-110" charset="-128"/>
                          <a:cs typeface="Geneva" pitchFamily="-110" charset="-128"/>
                        </a:rPr>
                        <a:t>PD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eneva" pitchFamily="-110" charset="-128"/>
                        <a:cs typeface="Geneva" pitchFamily="-110" charset="-128"/>
                      </a:endParaRPr>
                    </a:p>
                  </a:txBody>
                  <a:tcPr marL="43676" marR="43676" anchor="ctr" horzOverflow="overflow"/>
                </a:tc>
                <a:extLst>
                  <a:ext uri="{0D108BD9-81ED-4DB2-BD59-A6C34878D82A}">
                    <a16:rowId xmlns:a16="http://schemas.microsoft.com/office/drawing/2014/main" val="733844544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0DC78B-3BF3-1744-AEC1-8129904D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FC62E1-E822-8D4E-919B-10674925C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783258"/>
            <a:ext cx="10522131" cy="1266675"/>
          </a:xfrm>
        </p:spPr>
        <p:txBody>
          <a:bodyPr/>
          <a:lstStyle/>
          <a:p>
            <a:r>
              <a:rPr lang="zh-CN" altLang="en-US" sz="2000" dirty="0">
                <a:ea typeface="宋体" panose="02010600030101010101" pitchFamily="2" charset="-122"/>
              </a:rPr>
              <a:t>在未确认进展的治疗后，首次扫描之后的扫描应与治疗后首次扫描相比，出现至少</a:t>
            </a:r>
            <a:r>
              <a:rPr lang="en-US" altLang="zh-CN" sz="2000" dirty="0"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ea typeface="宋体" panose="02010600030101010101" pitchFamily="2" charset="-122"/>
              </a:rPr>
              <a:t>处新病灶，且在其后一次方式中得到确认，该访视才可评估</a:t>
            </a:r>
            <a:r>
              <a:rPr lang="en-US" altLang="zh-CN" sz="2000" dirty="0">
                <a:ea typeface="宋体" panose="02010600030101010101" pitchFamily="2" charset="-122"/>
              </a:rPr>
              <a:t>PD</a:t>
            </a:r>
          </a:p>
          <a:p>
            <a:pPr algn="ctr"/>
            <a:r>
              <a:rPr lang="zh-CN" altLang="en-US" sz="2000" dirty="0">
                <a:ea typeface="宋体" panose="02010600030101010101" pitchFamily="2" charset="-122"/>
              </a:rPr>
              <a:t>进展时间点 </a:t>
            </a:r>
            <a:r>
              <a:rPr lang="en-US" sz="2000" dirty="0">
                <a:ea typeface="宋体" panose="02010600030101010101" pitchFamily="2" charset="-122"/>
              </a:rPr>
              <a:t>= </a:t>
            </a:r>
            <a:r>
              <a:rPr lang="zh-CN" altLang="en-US" sz="2000" dirty="0">
                <a:solidFill>
                  <a:srgbClr val="FF0000"/>
                </a:solidFill>
                <a:ea typeface="宋体" panose="02010600030101010101" pitchFamily="2" charset="-122"/>
              </a:rPr>
              <a:t>时间点</a:t>
            </a:r>
            <a:r>
              <a:rPr lang="en-US" sz="2000" dirty="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endParaRPr lang="en-US" sz="2000" dirty="0"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7D46-5500-7B4E-8E98-0441B28E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闪烁窗之后进展原则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D671CA-9743-412F-A347-270AC69419D8}"/>
              </a:ext>
            </a:extLst>
          </p:cNvPr>
          <p:cNvSpPr/>
          <p:nvPr/>
        </p:nvSpPr>
        <p:spPr>
          <a:xfrm>
            <a:off x="3845849" y="2824621"/>
            <a:ext cx="230819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08C3A4-0773-45EB-ACA5-55F75BE04863}"/>
              </a:ext>
            </a:extLst>
          </p:cNvPr>
          <p:cNvSpPr/>
          <p:nvPr/>
        </p:nvSpPr>
        <p:spPr>
          <a:xfrm>
            <a:off x="8101672" y="2831391"/>
            <a:ext cx="230819" cy="228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3C0C23-AE1E-422A-9D14-C4A8E427A64F}"/>
              </a:ext>
            </a:extLst>
          </p:cNvPr>
          <p:cNvSpPr/>
          <p:nvPr/>
        </p:nvSpPr>
        <p:spPr>
          <a:xfrm>
            <a:off x="8411304" y="2831391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BC2D6C-9858-468E-99AC-00D2311590C7}"/>
              </a:ext>
            </a:extLst>
          </p:cNvPr>
          <p:cNvSpPr/>
          <p:nvPr/>
        </p:nvSpPr>
        <p:spPr>
          <a:xfrm>
            <a:off x="6089170" y="2831391"/>
            <a:ext cx="230819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9F8E97-DA2A-46B3-850A-6FC71F04E663}"/>
              </a:ext>
            </a:extLst>
          </p:cNvPr>
          <p:cNvSpPr/>
          <p:nvPr/>
        </p:nvSpPr>
        <p:spPr>
          <a:xfrm>
            <a:off x="7801385" y="2831391"/>
            <a:ext cx="230819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7B5C64-0ABA-41CC-B6E1-844AE0A26EB5}"/>
              </a:ext>
            </a:extLst>
          </p:cNvPr>
          <p:cNvGrpSpPr/>
          <p:nvPr/>
        </p:nvGrpSpPr>
        <p:grpSpPr>
          <a:xfrm>
            <a:off x="1014092" y="6185985"/>
            <a:ext cx="5354810" cy="400110"/>
            <a:chOff x="1014092" y="6185985"/>
            <a:chExt cx="5354810" cy="4001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326C7C-331A-4FD4-A5E1-87717E8E2057}"/>
                </a:ext>
              </a:extLst>
            </p:cNvPr>
            <p:cNvSpPr txBox="1"/>
            <p:nvPr/>
          </p:nvSpPr>
          <p:spPr>
            <a:xfrm>
              <a:off x="1014092" y="6185985"/>
              <a:ext cx="53548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宋体" panose="02010600030101010101" pitchFamily="2" charset="-122"/>
                </a:rPr>
                <a:t>释义：</a:t>
              </a:r>
              <a:r>
                <a:rPr lang="en-US" sz="2000" dirty="0">
                  <a:ea typeface="宋体" panose="02010600030101010101" pitchFamily="2" charset="-122"/>
                </a:rPr>
                <a:t>                = </a:t>
              </a:r>
              <a:r>
                <a:rPr lang="zh-CN" altLang="en-US" sz="2000" dirty="0">
                  <a:ea typeface="宋体" panose="02010600030101010101" pitchFamily="2" charset="-122"/>
                </a:rPr>
                <a:t>独特的骨病灶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42876F-6F34-413C-A0D5-ECCBC9764EBB}"/>
                </a:ext>
              </a:extLst>
            </p:cNvPr>
            <p:cNvGrpSpPr/>
            <p:nvPr/>
          </p:nvGrpSpPr>
          <p:grpSpPr>
            <a:xfrm>
              <a:off x="1930210" y="6271740"/>
              <a:ext cx="845865" cy="228600"/>
              <a:chOff x="97892" y="5772147"/>
              <a:chExt cx="845865" cy="2286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61A9DC2-372C-4D71-B458-CFBA8C0B3B13}"/>
                  </a:ext>
                </a:extLst>
              </p:cNvPr>
              <p:cNvSpPr/>
              <p:nvPr/>
            </p:nvSpPr>
            <p:spPr>
              <a:xfrm>
                <a:off x="97892" y="5772147"/>
                <a:ext cx="230819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4DB1769-B352-492E-99D4-C6985C06A424}"/>
                  </a:ext>
                </a:extLst>
              </p:cNvPr>
              <p:cNvSpPr/>
              <p:nvPr/>
            </p:nvSpPr>
            <p:spPr>
              <a:xfrm>
                <a:off x="408457" y="5772147"/>
                <a:ext cx="230819" cy="228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ea typeface="宋体" panose="02010600030101010101" pitchFamily="2" charset="-122"/>
                  </a:rPr>
                  <a:t>  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3B98338-A5A0-4AA7-87FA-EF3A67659D9D}"/>
                  </a:ext>
                </a:extLst>
              </p:cNvPr>
              <p:cNvSpPr/>
              <p:nvPr/>
            </p:nvSpPr>
            <p:spPr>
              <a:xfrm>
                <a:off x="712938" y="5772147"/>
                <a:ext cx="230819" cy="228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8" name="Right Brace 27">
            <a:extLst>
              <a:ext uri="{FF2B5EF4-FFF2-40B4-BE49-F238E27FC236}">
                <a16:creationId xmlns:a16="http://schemas.microsoft.com/office/drawing/2014/main" id="{9BFB5ED6-E39C-453E-B2CA-53164D5B03CD}"/>
              </a:ext>
            </a:extLst>
          </p:cNvPr>
          <p:cNvSpPr/>
          <p:nvPr/>
        </p:nvSpPr>
        <p:spPr>
          <a:xfrm rot="5400000">
            <a:off x="4903577" y="2456038"/>
            <a:ext cx="288979" cy="3162664"/>
          </a:xfrm>
          <a:prstGeom prst="rightBrace">
            <a:avLst>
              <a:gd name="adj1" fmla="val 0"/>
              <a:gd name="adj2" fmla="val 50251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CA546-7C9B-4022-9851-F42E837E2706}"/>
              </a:ext>
            </a:extLst>
          </p:cNvPr>
          <p:cNvSpPr/>
          <p:nvPr/>
        </p:nvSpPr>
        <p:spPr>
          <a:xfrm>
            <a:off x="4562592" y="43459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闪烁窗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294649-4267-42EC-B5C1-D3869930EDD9}"/>
              </a:ext>
            </a:extLst>
          </p:cNvPr>
          <p:cNvSpPr/>
          <p:nvPr/>
        </p:nvSpPr>
        <p:spPr>
          <a:xfrm>
            <a:off x="10329056" y="2824621"/>
            <a:ext cx="230819" cy="228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2BBC12-747E-46A1-8279-6A3D9E96768E}"/>
              </a:ext>
            </a:extLst>
          </p:cNvPr>
          <p:cNvSpPr/>
          <p:nvPr/>
        </p:nvSpPr>
        <p:spPr>
          <a:xfrm>
            <a:off x="10638688" y="2824621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7627B3-45DD-43E7-8AE4-4F7E27E92CCE}"/>
              </a:ext>
            </a:extLst>
          </p:cNvPr>
          <p:cNvSpPr/>
          <p:nvPr/>
        </p:nvSpPr>
        <p:spPr>
          <a:xfrm>
            <a:off x="10028769" y="2824621"/>
            <a:ext cx="230819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71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exel Corporate Template 2019">
  <a:themeElements>
    <a:clrScheme name="Parexel updated">
      <a:dk1>
        <a:srgbClr val="4E565B"/>
      </a:dk1>
      <a:lt1>
        <a:srgbClr val="FFFFFF"/>
      </a:lt1>
      <a:dk2>
        <a:srgbClr val="8A0050"/>
      </a:dk2>
      <a:lt2>
        <a:srgbClr val="EBECED"/>
      </a:lt2>
      <a:accent1>
        <a:srgbClr val="D3D800"/>
      </a:accent1>
      <a:accent2>
        <a:srgbClr val="2AA834"/>
      </a:accent2>
      <a:accent3>
        <a:srgbClr val="00A9CB"/>
      </a:accent3>
      <a:accent4>
        <a:srgbClr val="0079A3"/>
      </a:accent4>
      <a:accent5>
        <a:srgbClr val="003E6E"/>
      </a:accent5>
      <a:accent6>
        <a:srgbClr val="E94E04"/>
      </a:accent6>
      <a:hlink>
        <a:srgbClr val="4E565B"/>
      </a:hlink>
      <a:folHlink>
        <a:srgbClr val="4E56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234000" indent="-234000" algn="l">
          <a:lnSpc>
            <a:spcPct val="110000"/>
          </a:lnSpc>
          <a:spcBef>
            <a:spcPts val="900"/>
          </a:spcBef>
          <a:buBlip>
            <a:blip xmlns:r="http://schemas.openxmlformats.org/officeDocument/2006/relationships" r:embed="rId1"/>
          </a:buBlip>
          <a:defRPr sz="2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1035-19 Parexel PPT template-CORP v7 AW  -  Read-Only" id="{AE644ACA-414C-4B73-B890-57800D85FF49}" vid="{D42AA611-2026-41AA-ADEE-0D44C66630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8EE2475E4AC348864DF527F17BF4B9" ma:contentTypeVersion="8" ma:contentTypeDescription="Create a new document." ma:contentTypeScope="" ma:versionID="f42ca002082b4ad75da26d44f2985ed6">
  <xsd:schema xmlns:xsd="http://www.w3.org/2001/XMLSchema" xmlns:xs="http://www.w3.org/2001/XMLSchema" xmlns:p="http://schemas.microsoft.com/office/2006/metadata/properties" xmlns:ns3="e91018b4-354e-47b1-9b28-146244d418f1" targetNamespace="http://schemas.microsoft.com/office/2006/metadata/properties" ma:root="true" ma:fieldsID="a21f4db58c1b19c31be403a1c62b9430" ns3:_="">
    <xsd:import namespace="e91018b4-354e-47b1-9b28-146244d418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018b4-354e-47b1-9b28-146244d41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C76CF0-3C1A-4CA8-8965-E9808993E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BABACC-0838-411D-98E0-121175CB2E5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D206D2-F738-4864-97D1-673AA0F31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018b4-354e-47b1-9b28-146244d41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Parexel PPT template-CORP v7 AW</Template>
  <TotalTime>4</TotalTime>
  <Words>560</Words>
  <Application>Microsoft Office PowerPoint</Application>
  <PresentationFormat>宽屏</PresentationFormat>
  <Paragraphs>112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Arial</vt:lpstr>
      <vt:lpstr>Times</vt:lpstr>
      <vt:lpstr>Wingdings</vt:lpstr>
      <vt:lpstr>Parexel Corporate Template 2019</vt:lpstr>
      <vt:lpstr>骨扫描采集</vt:lpstr>
      <vt:lpstr>骨扫描评估</vt:lpstr>
      <vt:lpstr>病灶计数原则</vt:lpstr>
      <vt:lpstr>情景1：无进展 </vt:lpstr>
      <vt:lpstr>情景2：无进展 </vt:lpstr>
      <vt:lpstr>情景3：闪烁非进展 </vt:lpstr>
      <vt:lpstr>情景4：闪烁非进展 </vt:lpstr>
      <vt:lpstr>情景5：2 + 2进展 </vt:lpstr>
      <vt:lpstr>闪烁窗之后进展原则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骨骼病变</dc:title>
  <dc:creator>Kira Cheng</dc:creator>
  <cp:lastModifiedBy>winzon wang</cp:lastModifiedBy>
  <cp:revision>19</cp:revision>
  <cp:lastPrinted>2019-04-10T15:23:54Z</cp:lastPrinted>
  <dcterms:created xsi:type="dcterms:W3CDTF">2019-08-09T07:29:06Z</dcterms:created>
  <dcterms:modified xsi:type="dcterms:W3CDTF">2025-09-25T09:41:17Z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0x010100C98EE2475E4AC348864DF527F17BF4B9</vt:lpwstr>
  </property>
</Properties>
</file>